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Lst>
  <p:notesMasterIdLst>
    <p:notesMasterId r:id="rId39"/>
  </p:notesMasterIdLst>
  <p:handoutMasterIdLst>
    <p:handoutMasterId r:id="rId40"/>
  </p:handoutMasterIdLst>
  <p:sldIdLst>
    <p:sldId id="357" r:id="rId2"/>
    <p:sldId id="402" r:id="rId3"/>
    <p:sldId id="1008" r:id="rId4"/>
    <p:sldId id="755" r:id="rId5"/>
    <p:sldId id="877" r:id="rId6"/>
    <p:sldId id="985" r:id="rId7"/>
    <p:sldId id="1005" r:id="rId8"/>
    <p:sldId id="767" r:id="rId9"/>
    <p:sldId id="769" r:id="rId10"/>
    <p:sldId id="784" r:id="rId11"/>
    <p:sldId id="986" r:id="rId12"/>
    <p:sldId id="992" r:id="rId13"/>
    <p:sldId id="277" r:id="rId14"/>
    <p:sldId id="951" r:id="rId15"/>
    <p:sldId id="960" r:id="rId16"/>
    <p:sldId id="968" r:id="rId17"/>
    <p:sldId id="973" r:id="rId18"/>
    <p:sldId id="1430" r:id="rId19"/>
    <p:sldId id="1009" r:id="rId20"/>
    <p:sldId id="1010" r:id="rId21"/>
    <p:sldId id="1011" r:id="rId22"/>
    <p:sldId id="1012" r:id="rId23"/>
    <p:sldId id="1416" r:id="rId24"/>
    <p:sldId id="1418" r:id="rId25"/>
    <p:sldId id="1419" r:id="rId26"/>
    <p:sldId id="1420" r:id="rId27"/>
    <p:sldId id="1421" r:id="rId28"/>
    <p:sldId id="1422" r:id="rId29"/>
    <p:sldId id="1431" r:id="rId30"/>
    <p:sldId id="1423" r:id="rId31"/>
    <p:sldId id="1424" r:id="rId32"/>
    <p:sldId id="1425" r:id="rId33"/>
    <p:sldId id="1426" r:id="rId34"/>
    <p:sldId id="1427" r:id="rId35"/>
    <p:sldId id="1428" r:id="rId36"/>
    <p:sldId id="1429" r:id="rId37"/>
    <p:sldId id="401" r:id="rId38"/>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EA4F158-7F48-43B9-A4F3-2B2064D1693D}">
          <p14:sldIdLst>
            <p14:sldId id="357"/>
          </p14:sldIdLst>
        </p14:section>
        <p14:section name="Objectives" id="{EECBE0D8-2FAC-4172-8A57-2D30D853391D}">
          <p14:sldIdLst>
            <p14:sldId id="402"/>
          </p14:sldIdLst>
        </p14:section>
        <p14:section name="Demand Planning" id="{35311955-7B0E-46BE-A51F-C8D2122898F8}">
          <p14:sldIdLst>
            <p14:sldId id="1008"/>
            <p14:sldId id="755"/>
            <p14:sldId id="877"/>
            <p14:sldId id="985"/>
            <p14:sldId id="1005"/>
          </p14:sldIdLst>
        </p14:section>
        <p14:section name="IBP" id="{F0C732BE-9912-4A63-9E4B-D33035255AB8}">
          <p14:sldIdLst>
            <p14:sldId id="767"/>
            <p14:sldId id="769"/>
            <p14:sldId id="784"/>
            <p14:sldId id="986"/>
            <p14:sldId id="992"/>
            <p14:sldId id="277"/>
            <p14:sldId id="951"/>
            <p14:sldId id="960"/>
            <p14:sldId id="968"/>
            <p14:sldId id="973"/>
            <p14:sldId id="1430"/>
            <p14:sldId id="1009"/>
            <p14:sldId id="1010"/>
            <p14:sldId id="1011"/>
            <p14:sldId id="1012"/>
            <p14:sldId id="1416"/>
            <p14:sldId id="1418"/>
            <p14:sldId id="1419"/>
            <p14:sldId id="1420"/>
            <p14:sldId id="1421"/>
            <p14:sldId id="1422"/>
            <p14:sldId id="1431"/>
            <p14:sldId id="1423"/>
            <p14:sldId id="1424"/>
            <p14:sldId id="1425"/>
            <p14:sldId id="1426"/>
            <p14:sldId id="1427"/>
            <p14:sldId id="1428"/>
            <p14:sldId id="1429"/>
          </p14:sldIdLst>
        </p14:section>
        <p14:section name="Conclusion" id="{AD0B0F00-841A-4527-93D9-7957DC730EC4}">
          <p14:sldIdLst>
            <p14:sldId id="401"/>
          </p14:sldIdLst>
        </p14:section>
      </p14:sectionLst>
    </p:ext>
    <p:ext uri="{EFAFB233-063F-42B5-8137-9DF3F51BA10A}">
      <p15:sldGuideLst xmlns:p15="http://schemas.microsoft.com/office/powerpoint/2012/main">
        <p15:guide id="1" orient="horz" pos="4117">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ar Alvarez" initials="OA" lastIdx="3" clrIdx="0">
    <p:extLst>
      <p:ext uri="{19B8F6BF-5375-455C-9EA6-DF929625EA0E}">
        <p15:presenceInfo xmlns:p15="http://schemas.microsoft.com/office/powerpoint/2012/main" userId="Omar Alvarez" providerId="None"/>
      </p:ext>
    </p:extLst>
  </p:cmAuthor>
  <p:cmAuthor id="2" name="Carlos Estebrz" initials="CE" lastIdx="1" clrIdx="1">
    <p:extLst>
      <p:ext uri="{19B8F6BF-5375-455C-9EA6-DF929625EA0E}">
        <p15:presenceInfo xmlns:p15="http://schemas.microsoft.com/office/powerpoint/2012/main" userId="6a7b511c768233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7DBEFF"/>
    <a:srgbClr val="EFF0F1"/>
    <a:srgbClr val="FFEDC1"/>
    <a:srgbClr val="EFBBBB"/>
    <a:srgbClr val="CDE6FF"/>
    <a:srgbClr val="A1DBCA"/>
    <a:srgbClr val="FFEBB0"/>
    <a:srgbClr val="FDECA4"/>
    <a:srgbClr val="E7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960" autoAdjust="0"/>
    <p:restoredTop sz="93792" autoAdjust="0"/>
  </p:normalViewPr>
  <p:slideViewPr>
    <p:cSldViewPr snapToGrid="0" showGuides="1">
      <p:cViewPr varScale="1">
        <p:scale>
          <a:sx n="67" d="100"/>
          <a:sy n="67" d="100"/>
        </p:scale>
        <p:origin x="556" y="44"/>
      </p:cViewPr>
      <p:guideLst>
        <p:guide orient="horz" pos="4117"/>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p:scale>
          <a:sx n="75" d="100"/>
          <a:sy n="75" d="100"/>
        </p:scale>
        <p:origin x="2168" y="-71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180975" indent="-180975" algn="l" defTabSz="914400" rtl="0" eaLnBrk="1" latinLnBrk="0" hangingPunct="1">
      <a:buClr>
        <a:schemeClr val="accent1"/>
      </a:buClr>
      <a:buSzPct val="100000"/>
      <a:buFont typeface="Wingdings" pitchFamily="2" charset="2"/>
      <a:buChar char=""/>
      <a:defRPr sz="1100" kern="1200">
        <a:solidFill>
          <a:schemeClr val="tx1"/>
        </a:solidFill>
        <a:latin typeface="+mn-lt"/>
        <a:ea typeface="+mn-ea"/>
        <a:cs typeface="+mn-cs"/>
      </a:defRPr>
    </a:lvl2pPr>
    <a:lvl3pPr marL="357188" indent="-17621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Tree>
    <p:extLst>
      <p:ext uri="{BB962C8B-B14F-4D97-AF65-F5344CB8AC3E}">
        <p14:creationId xmlns:p14="http://schemas.microsoft.com/office/powerpoint/2010/main" val="2802123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11</a:t>
            </a:fld>
            <a:endParaRPr lang="en-US" dirty="0"/>
          </a:p>
        </p:txBody>
      </p:sp>
    </p:spTree>
    <p:extLst>
      <p:ext uri="{BB962C8B-B14F-4D97-AF65-F5344CB8AC3E}">
        <p14:creationId xmlns:p14="http://schemas.microsoft.com/office/powerpoint/2010/main" val="2081003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Tree>
    <p:extLst>
      <p:ext uri="{BB962C8B-B14F-4D97-AF65-F5344CB8AC3E}">
        <p14:creationId xmlns:p14="http://schemas.microsoft.com/office/powerpoint/2010/main" val="49853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Tree>
    <p:extLst>
      <p:ext uri="{BB962C8B-B14F-4D97-AF65-F5344CB8AC3E}">
        <p14:creationId xmlns:p14="http://schemas.microsoft.com/office/powerpoint/2010/main" val="1736333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15</a:t>
            </a:fld>
            <a:endParaRPr lang="en-US" dirty="0"/>
          </a:p>
        </p:txBody>
      </p:sp>
    </p:spTree>
    <p:extLst>
      <p:ext uri="{BB962C8B-B14F-4D97-AF65-F5344CB8AC3E}">
        <p14:creationId xmlns:p14="http://schemas.microsoft.com/office/powerpoint/2010/main" val="3493860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dirty="0"/>
          </a:p>
        </p:txBody>
      </p:sp>
    </p:spTree>
    <p:extLst>
      <p:ext uri="{BB962C8B-B14F-4D97-AF65-F5344CB8AC3E}">
        <p14:creationId xmlns:p14="http://schemas.microsoft.com/office/powerpoint/2010/main" val="439568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17</a:t>
            </a:fld>
            <a:endParaRPr lang="en-US" dirty="0"/>
          </a:p>
        </p:txBody>
      </p:sp>
    </p:spTree>
    <p:extLst>
      <p:ext uri="{BB962C8B-B14F-4D97-AF65-F5344CB8AC3E}">
        <p14:creationId xmlns:p14="http://schemas.microsoft.com/office/powerpoint/2010/main" val="1832523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18</a:t>
            </a:fld>
            <a:endParaRPr lang="en-US" dirty="0"/>
          </a:p>
        </p:txBody>
      </p:sp>
    </p:spTree>
    <p:extLst>
      <p:ext uri="{BB962C8B-B14F-4D97-AF65-F5344CB8AC3E}">
        <p14:creationId xmlns:p14="http://schemas.microsoft.com/office/powerpoint/2010/main" val="3624027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19</a:t>
            </a:fld>
            <a:endParaRPr lang="en-US" dirty="0"/>
          </a:p>
        </p:txBody>
      </p:sp>
    </p:spTree>
    <p:extLst>
      <p:ext uri="{BB962C8B-B14F-4D97-AF65-F5344CB8AC3E}">
        <p14:creationId xmlns:p14="http://schemas.microsoft.com/office/powerpoint/2010/main" val="2556514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20</a:t>
            </a:fld>
            <a:endParaRPr lang="en-US" dirty="0"/>
          </a:p>
        </p:txBody>
      </p:sp>
    </p:spTree>
    <p:extLst>
      <p:ext uri="{BB962C8B-B14F-4D97-AF65-F5344CB8AC3E}">
        <p14:creationId xmlns:p14="http://schemas.microsoft.com/office/powerpoint/2010/main" val="2782844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21</a:t>
            </a:fld>
            <a:endParaRPr lang="en-US" dirty="0"/>
          </a:p>
        </p:txBody>
      </p:sp>
    </p:spTree>
    <p:extLst>
      <p:ext uri="{BB962C8B-B14F-4D97-AF65-F5344CB8AC3E}">
        <p14:creationId xmlns:p14="http://schemas.microsoft.com/office/powerpoint/2010/main" val="2885718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Tree>
    <p:extLst>
      <p:ext uri="{BB962C8B-B14F-4D97-AF65-F5344CB8AC3E}">
        <p14:creationId xmlns:p14="http://schemas.microsoft.com/office/powerpoint/2010/main" val="3773057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22</a:t>
            </a:fld>
            <a:endParaRPr lang="en-US" dirty="0"/>
          </a:p>
        </p:txBody>
      </p:sp>
    </p:spTree>
    <p:extLst>
      <p:ext uri="{BB962C8B-B14F-4D97-AF65-F5344CB8AC3E}">
        <p14:creationId xmlns:p14="http://schemas.microsoft.com/office/powerpoint/2010/main" val="1214824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25</a:t>
            </a:fld>
            <a:endParaRPr lang="en-US" dirty="0"/>
          </a:p>
        </p:txBody>
      </p:sp>
    </p:spTree>
    <p:extLst>
      <p:ext uri="{BB962C8B-B14F-4D97-AF65-F5344CB8AC3E}">
        <p14:creationId xmlns:p14="http://schemas.microsoft.com/office/powerpoint/2010/main" val="3642299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26</a:t>
            </a:fld>
            <a:endParaRPr lang="en-US" dirty="0"/>
          </a:p>
        </p:txBody>
      </p:sp>
    </p:spTree>
    <p:extLst>
      <p:ext uri="{BB962C8B-B14F-4D97-AF65-F5344CB8AC3E}">
        <p14:creationId xmlns:p14="http://schemas.microsoft.com/office/powerpoint/2010/main" val="4006336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27</a:t>
            </a:fld>
            <a:endParaRPr lang="en-US" dirty="0"/>
          </a:p>
        </p:txBody>
      </p:sp>
    </p:spTree>
    <p:extLst>
      <p:ext uri="{BB962C8B-B14F-4D97-AF65-F5344CB8AC3E}">
        <p14:creationId xmlns:p14="http://schemas.microsoft.com/office/powerpoint/2010/main" val="1928118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28</a:t>
            </a:fld>
            <a:endParaRPr lang="en-US" dirty="0"/>
          </a:p>
        </p:txBody>
      </p:sp>
    </p:spTree>
    <p:extLst>
      <p:ext uri="{BB962C8B-B14F-4D97-AF65-F5344CB8AC3E}">
        <p14:creationId xmlns:p14="http://schemas.microsoft.com/office/powerpoint/2010/main" val="60541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29</a:t>
            </a:fld>
            <a:endParaRPr lang="en-US" dirty="0"/>
          </a:p>
        </p:txBody>
      </p:sp>
    </p:spTree>
    <p:extLst>
      <p:ext uri="{BB962C8B-B14F-4D97-AF65-F5344CB8AC3E}">
        <p14:creationId xmlns:p14="http://schemas.microsoft.com/office/powerpoint/2010/main" val="291302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30</a:t>
            </a:fld>
            <a:endParaRPr lang="en-US" dirty="0"/>
          </a:p>
        </p:txBody>
      </p:sp>
    </p:spTree>
    <p:extLst>
      <p:ext uri="{BB962C8B-B14F-4D97-AF65-F5344CB8AC3E}">
        <p14:creationId xmlns:p14="http://schemas.microsoft.com/office/powerpoint/2010/main" val="1872279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31</a:t>
            </a:fld>
            <a:endParaRPr lang="en-US" dirty="0"/>
          </a:p>
        </p:txBody>
      </p:sp>
    </p:spTree>
    <p:extLst>
      <p:ext uri="{BB962C8B-B14F-4D97-AF65-F5344CB8AC3E}">
        <p14:creationId xmlns:p14="http://schemas.microsoft.com/office/powerpoint/2010/main" val="1613209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32</a:t>
            </a:fld>
            <a:endParaRPr lang="en-US" dirty="0"/>
          </a:p>
        </p:txBody>
      </p:sp>
    </p:spTree>
    <p:extLst>
      <p:ext uri="{BB962C8B-B14F-4D97-AF65-F5344CB8AC3E}">
        <p14:creationId xmlns:p14="http://schemas.microsoft.com/office/powerpoint/2010/main" val="1394756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33</a:t>
            </a:fld>
            <a:endParaRPr lang="en-US" dirty="0"/>
          </a:p>
        </p:txBody>
      </p:sp>
    </p:spTree>
    <p:extLst>
      <p:ext uri="{BB962C8B-B14F-4D97-AF65-F5344CB8AC3E}">
        <p14:creationId xmlns:p14="http://schemas.microsoft.com/office/powerpoint/2010/main" val="1221142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Tree>
    <p:extLst>
      <p:ext uri="{BB962C8B-B14F-4D97-AF65-F5344CB8AC3E}">
        <p14:creationId xmlns:p14="http://schemas.microsoft.com/office/powerpoint/2010/main" val="39797178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34</a:t>
            </a:fld>
            <a:endParaRPr lang="en-US" dirty="0"/>
          </a:p>
        </p:txBody>
      </p:sp>
    </p:spTree>
    <p:extLst>
      <p:ext uri="{BB962C8B-B14F-4D97-AF65-F5344CB8AC3E}">
        <p14:creationId xmlns:p14="http://schemas.microsoft.com/office/powerpoint/2010/main" val="4036703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35</a:t>
            </a:fld>
            <a:endParaRPr lang="en-US" dirty="0"/>
          </a:p>
        </p:txBody>
      </p:sp>
    </p:spTree>
    <p:extLst>
      <p:ext uri="{BB962C8B-B14F-4D97-AF65-F5344CB8AC3E}">
        <p14:creationId xmlns:p14="http://schemas.microsoft.com/office/powerpoint/2010/main" val="3286921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36</a:t>
            </a:fld>
            <a:endParaRPr lang="en-US" dirty="0"/>
          </a:p>
        </p:txBody>
      </p:sp>
    </p:spTree>
    <p:extLst>
      <p:ext uri="{BB962C8B-B14F-4D97-AF65-F5344CB8AC3E}">
        <p14:creationId xmlns:p14="http://schemas.microsoft.com/office/powerpoint/2010/main" val="3806472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37</a:t>
            </a:fld>
            <a:endParaRPr lang="en-US" dirty="0"/>
          </a:p>
        </p:txBody>
      </p:sp>
    </p:spTree>
    <p:extLst>
      <p:ext uri="{BB962C8B-B14F-4D97-AF65-F5344CB8AC3E}">
        <p14:creationId xmlns:p14="http://schemas.microsoft.com/office/powerpoint/2010/main" val="590263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Demand planning is the starting point in the manufacturing process</a:t>
            </a:r>
          </a:p>
        </p:txBody>
      </p:sp>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Tree>
    <p:extLst>
      <p:ext uri="{BB962C8B-B14F-4D97-AF65-F5344CB8AC3E}">
        <p14:creationId xmlns:p14="http://schemas.microsoft.com/office/powerpoint/2010/main" val="1285986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Tree>
    <p:extLst>
      <p:ext uri="{BB962C8B-B14F-4D97-AF65-F5344CB8AC3E}">
        <p14:creationId xmlns:p14="http://schemas.microsoft.com/office/powerpoint/2010/main" val="4043523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Demand planning is the starting point in the manufacturing process</a:t>
            </a:r>
          </a:p>
        </p:txBody>
      </p:sp>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Tree>
    <p:extLst>
      <p:ext uri="{BB962C8B-B14F-4D97-AF65-F5344CB8AC3E}">
        <p14:creationId xmlns:p14="http://schemas.microsoft.com/office/powerpoint/2010/main" val="1814369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dirty="0"/>
          </a:p>
        </p:txBody>
      </p:sp>
    </p:spTree>
    <p:extLst>
      <p:ext uri="{BB962C8B-B14F-4D97-AF65-F5344CB8AC3E}">
        <p14:creationId xmlns:p14="http://schemas.microsoft.com/office/powerpoint/2010/main" val="25463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a:t>
            </a:fld>
            <a:endParaRPr lang="en-US" dirty="0"/>
          </a:p>
        </p:txBody>
      </p:sp>
    </p:spTree>
    <p:extLst>
      <p:ext uri="{BB962C8B-B14F-4D97-AF65-F5344CB8AC3E}">
        <p14:creationId xmlns:p14="http://schemas.microsoft.com/office/powerpoint/2010/main" val="1917807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dirty="0"/>
          </a:p>
        </p:txBody>
      </p:sp>
    </p:spTree>
    <p:extLst>
      <p:ext uri="{BB962C8B-B14F-4D97-AF65-F5344CB8AC3E}">
        <p14:creationId xmlns:p14="http://schemas.microsoft.com/office/powerpoint/2010/main" val="2473290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1"/>
            <a:ext cx="8496000" cy="2160000"/>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7740000" cy="738000"/>
          </a:xfrm>
        </p:spPr>
        <p:txBody>
          <a:bodyPr anchor="t" anchorCtr="0">
            <a:noAutofit/>
          </a:bodyPr>
          <a:lstStyle>
            <a:lvl1pPr>
              <a:defRPr sz="48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41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7" name="TextBox 6"/>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chemeClr val="tx1"/>
                </a:solidFill>
                <a:ea typeface="Arial Unicode MS" pitchFamily="34" charset="-128"/>
                <a:cs typeface="Arial Unicode MS" pitchFamily="34" charset="-128"/>
              </a:rPr>
              <a:t>Use this title slide only with an</a:t>
            </a:r>
            <a:r>
              <a:rPr lang="en-US" sz="1600" kern="0" baseline="0" dirty="0">
                <a:solidFill>
                  <a:schemeClr val="tx1"/>
                </a:solidFill>
                <a:ea typeface="Arial Unicode MS" pitchFamily="34" charset="-128"/>
                <a:cs typeface="Arial Unicode MS" pitchFamily="34" charset="-128"/>
              </a:rPr>
              <a:t> image</a:t>
            </a:r>
            <a:endParaRPr lang="en-US" sz="16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
        <p:nvSpPr>
          <p:cNvPr id="9" name="Rectangle 32"/>
          <p:cNvSpPr/>
          <p:nvPr userDrawn="1"/>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51365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800000"/>
            <a:ext cx="8496000" cy="738664"/>
          </a:xfrm>
        </p:spPr>
        <p:txBody>
          <a:bodyPr anchor="t" anchorCtr="0">
            <a:noAutofit/>
          </a:bodyPr>
          <a:lstStyle>
            <a:lvl1pPr>
              <a:defRPr sz="4800">
                <a:solidFill>
                  <a:schemeClr val="tx1"/>
                </a:solidFill>
                <a:latin typeface="+mj-lt"/>
              </a:defRPr>
            </a:lvl1pPr>
          </a:lstStyle>
          <a:p>
            <a:r>
              <a:rPr lang="en-US" dirty="0"/>
              <a:t>Click to insert text</a:t>
            </a:r>
          </a:p>
        </p:txBody>
      </p:sp>
      <p:sp>
        <p:nvSpPr>
          <p:cNvPr id="12" name="Rectangle 11"/>
          <p:cNvSpPr/>
          <p:nvPr userDrawn="1"/>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Rectangle 2"/>
          <p:cNvSpPr/>
          <p:nvPr userDrawn="1"/>
        </p:nvSpPr>
        <p:spPr bwMode="gray">
          <a:xfrm>
            <a:off x="137160" y="1043940"/>
            <a:ext cx="8846820" cy="35052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0618311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9100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2830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0649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dirty="0"/>
              <a:t>Click icon to add picture</a:t>
            </a:r>
          </a:p>
        </p:txBody>
      </p:sp>
      <p:sp>
        <p:nvSpPr>
          <p:cNvPr id="4" name="Text Placeholder 3"/>
          <p:cNvSpPr>
            <a:spLocks noGrp="1"/>
          </p:cNvSpPr>
          <p:nvPr>
            <p:ph type="body" sz="quarter" idx="11" hasCustomPrompt="1"/>
          </p:nvPr>
        </p:nvSpPr>
        <p:spPr>
          <a:xfrm>
            <a:off x="324000" y="1692000"/>
            <a:ext cx="5238000" cy="4392000"/>
          </a:xfrm>
        </p:spPr>
        <p:txBody>
          <a:body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1189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7597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586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en-US"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en-US" dirty="0"/>
          </a:p>
        </p:txBody>
      </p:sp>
    </p:spTree>
    <p:extLst>
      <p:ext uri="{BB962C8B-B14F-4D97-AF65-F5344CB8AC3E}">
        <p14:creationId xmlns:p14="http://schemas.microsoft.com/office/powerpoint/2010/main" val="2398366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extLst>
      <p:ext uri="{BB962C8B-B14F-4D97-AF65-F5344CB8AC3E}">
        <p14:creationId xmlns:p14="http://schemas.microsoft.com/office/powerpoint/2010/main" val="9521613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extLst>
      <p:ext uri="{BB962C8B-B14F-4D97-AF65-F5344CB8AC3E}">
        <p14:creationId xmlns:p14="http://schemas.microsoft.com/office/powerpoint/2010/main" val="2230154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1"/>
            <a:ext cx="8496000" cy="2160000"/>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414000" y="324000"/>
            <a:ext cx="774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en-US" dirty="0"/>
          </a:p>
        </p:txBody>
      </p:sp>
      <p:sp>
        <p:nvSpPr>
          <p:cNvPr id="10" name="TextBox 9"/>
          <p:cNvSpPr txBox="1"/>
          <p:nvPr/>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chemeClr val="tx1"/>
                </a:solidFill>
                <a:ea typeface="Arial Unicode MS" pitchFamily="34" charset="-128"/>
                <a:cs typeface="Arial Unicode MS" pitchFamily="34" charset="-128"/>
              </a:rPr>
              <a:t>Use this title slide only with an</a:t>
            </a:r>
            <a:r>
              <a:rPr lang="en-US" sz="1600" kern="0" baseline="0" dirty="0">
                <a:solidFill>
                  <a:schemeClr val="tx1"/>
                </a:solidFill>
                <a:ea typeface="Arial Unicode MS" pitchFamily="34" charset="-128"/>
                <a:cs typeface="Arial Unicode MS" pitchFamily="34" charset="-128"/>
              </a:rPr>
              <a:t> image</a:t>
            </a:r>
            <a:endParaRPr lang="en-US" sz="16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
        <p:nvSpPr>
          <p:cNvPr id="11" name="Rectangle 32"/>
          <p:cNvSpPr/>
          <p:nvPr userDrawn="1"/>
        </p:nvSpPr>
        <p:spPr bwMode="gray">
          <a:xfrm>
            <a:off x="324000" y="0"/>
            <a:ext cx="8496000" cy="162000"/>
          </a:xfrm>
          <a:prstGeom prst="rect">
            <a:avLst/>
          </a:prstGeom>
          <a:solidFill>
            <a:srgbClr val="F3E709"/>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39992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userDrawn="1"/>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137160" y="1043940"/>
            <a:ext cx="8846820" cy="35052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6397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383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A4286A-EB53-4627-ADFE-076AD3C5FFD2}" type="datetimeFigureOut">
              <a:rPr lang="en-US" smtClean="0"/>
              <a:pPr/>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03FD18-A5D6-42FA-BC72-34B7790164F5}" type="slidenum">
              <a:rPr lang="en-US" smtClean="0"/>
              <a:pPr/>
              <a:t>‹#›</a:t>
            </a:fld>
            <a:endParaRPr lang="en-US"/>
          </a:p>
        </p:txBody>
      </p:sp>
      <p:sp>
        <p:nvSpPr>
          <p:cNvPr id="8" name="Rectangle 7"/>
          <p:cNvSpPr/>
          <p:nvPr userDrawn="1"/>
        </p:nvSpPr>
        <p:spPr bwMode="gray">
          <a:xfrm>
            <a:off x="324000" y="0"/>
            <a:ext cx="8496000" cy="76200"/>
          </a:xfrm>
          <a:prstGeom prst="rect">
            <a:avLst/>
          </a:prstGeom>
          <a:solidFill>
            <a:schemeClr val="accent1">
              <a:alpha val="42000"/>
            </a:schemeClr>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412999354"/>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7740000" cy="738000"/>
          </a:xfrm>
        </p:spPr>
        <p:txBody>
          <a:bodyPr anchor="t" anchorCtr="0">
            <a:noAutofit/>
          </a:bodyPr>
          <a:lstStyle>
            <a:lvl1pPr>
              <a:defRPr sz="48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8" name="Rectangle 32"/>
          <p:cNvSpPr/>
          <p:nvPr userDrawn="1"/>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402777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324000" y="324000"/>
            <a:ext cx="774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en-US" dirty="0"/>
          </a:p>
        </p:txBody>
      </p:sp>
      <p:sp>
        <p:nvSpPr>
          <p:cNvPr id="8" name="Rectangle 32"/>
          <p:cNvSpPr/>
          <p:nvPr userDrawn="1"/>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86368498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spTree>
    <p:extLst>
      <p:ext uri="{BB962C8B-B14F-4D97-AF65-F5344CB8AC3E}">
        <p14:creationId xmlns:p14="http://schemas.microsoft.com/office/powerpoint/2010/main" val="162747696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endParaRPr lang="en-US" dirty="0"/>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p>
        </p:txBody>
      </p:sp>
      <p:sp>
        <p:nvSpPr>
          <p:cNvPr id="12" name="Rectangle 11"/>
          <p:cNvSpPr/>
          <p:nvPr userDrawn="1"/>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spTree>
    <p:extLst>
      <p:ext uri="{BB962C8B-B14F-4D97-AF65-F5344CB8AC3E}">
        <p14:creationId xmlns:p14="http://schemas.microsoft.com/office/powerpoint/2010/main" val="47817398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5292000" cy="738664"/>
          </a:xfrm>
        </p:spPr>
        <p:txBody>
          <a:bodyPr anchor="t" anchorCtr="0">
            <a:noAutofit/>
          </a:bodyPr>
          <a:lstStyle>
            <a:lvl1pPr>
              <a:defRPr sz="4800">
                <a:solidFill>
                  <a:schemeClr val="tx1"/>
                </a:solidFill>
                <a:latin typeface="+mj-lt"/>
              </a:defRPr>
            </a:lvl1pPr>
          </a:lstStyle>
          <a:p>
            <a:r>
              <a:rPr lang="en-US" dirty="0"/>
              <a:t>Thank you</a:t>
            </a:r>
          </a:p>
        </p:txBody>
      </p:sp>
      <p:sp>
        <p:nvSpPr>
          <p:cNvPr id="12" name="Rectangle 11"/>
          <p:cNvSpPr/>
          <p:nvPr userDrawn="1"/>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6300000" y="2556379"/>
            <a:ext cx="2520000" cy="3230646"/>
          </a:xfrm>
        </p:spPr>
        <p:txBody>
          <a:bodyPr anchor="t" anchorCtr="0">
            <a:noAutofit/>
          </a:bodyPr>
          <a:lstStyle>
            <a:lvl1pPr>
              <a:spcBef>
                <a:spcPts val="0"/>
              </a:spcBef>
              <a:defRPr sz="14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sp>
        <p:nvSpPr>
          <p:cNvPr id="8" name="TextBox 7"/>
          <p:cNvSpPr txBox="1"/>
          <p:nvPr userDrawn="1"/>
        </p:nvSpPr>
        <p:spPr bwMode="black">
          <a:xfrm>
            <a:off x="324000" y="6628489"/>
            <a:ext cx="2526333" cy="138499"/>
          </a:xfrm>
          <a:prstGeom prst="rect">
            <a:avLst/>
          </a:prstGeom>
          <a:noFill/>
        </p:spPr>
        <p:txBody>
          <a:bodyPr wrap="none" lIns="0" tIns="0" rIns="0" bIns="0" rtlCol="0">
            <a:spAutoFit/>
          </a:bodyPr>
          <a:lstStyle/>
          <a:p>
            <a:pPr marL="133350" indent="-133350" algn="l">
              <a:buClr>
                <a:schemeClr val="tx1"/>
              </a:buClr>
              <a:buFont typeface="Arial" pitchFamily="34" charset="0"/>
              <a:buChar char="©"/>
              <a:tabLst/>
            </a:pPr>
            <a:r>
              <a:rPr lang="en-US" sz="900" noProof="0" dirty="0">
                <a:solidFill>
                  <a:schemeClr val="tx1"/>
                </a:solidFill>
              </a:rPr>
              <a:t>2019 People</a:t>
            </a:r>
            <a:r>
              <a:rPr lang="en-US" sz="900" baseline="0" noProof="0" dirty="0">
                <a:solidFill>
                  <a:schemeClr val="tx1"/>
                </a:solidFill>
              </a:rPr>
              <a:t> In Technology</a:t>
            </a:r>
            <a:r>
              <a:rPr lang="en-US" sz="900" noProof="0" dirty="0">
                <a:solidFill>
                  <a:schemeClr val="tx1"/>
                </a:solidFill>
              </a:rPr>
              <a:t>. All rights reserved.</a:t>
            </a:r>
          </a:p>
        </p:txBody>
      </p:sp>
    </p:spTree>
    <p:extLst>
      <p:ext uri="{BB962C8B-B14F-4D97-AF65-F5344CB8AC3E}">
        <p14:creationId xmlns:p14="http://schemas.microsoft.com/office/powerpoint/2010/main" val="54533502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extLst>
      <p:ext uri="{BB962C8B-B14F-4D97-AF65-F5344CB8AC3E}">
        <p14:creationId xmlns:p14="http://schemas.microsoft.com/office/powerpoint/2010/main" val="2338935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extLst>
      <p:ext uri="{BB962C8B-B14F-4D97-AF65-F5344CB8AC3E}">
        <p14:creationId xmlns:p14="http://schemas.microsoft.com/office/powerpoint/2010/main" val="3155311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userDrawn="1"/>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628488"/>
            <a:ext cx="8496000" cy="231249"/>
          </a:xfrm>
          <a:prstGeom prst="rect">
            <a:avLst/>
          </a:prstGeom>
          <a:solidFill>
            <a:schemeClr val="accent6">
              <a:lumMod val="75000"/>
              <a:alpha val="68000"/>
            </a:schemeClr>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dirty="0">
                <a:ln>
                  <a:noFill/>
                </a:ln>
                <a:effectLst/>
                <a:uLnTx/>
                <a:uFillTx/>
                <a:ea typeface="Arial Unicode MS" pitchFamily="34" charset="-128"/>
                <a:cs typeface="Arial Unicode MS" pitchFamily="34" charset="-128"/>
              </a:rPr>
              <a:t>carlos@estevez.do</a:t>
            </a:r>
          </a:p>
        </p:txBody>
      </p:sp>
      <p:sp>
        <p:nvSpPr>
          <p:cNvPr id="34" name="TextBox 33"/>
          <p:cNvSpPr txBox="1"/>
          <p:nvPr/>
        </p:nvSpPr>
        <p:spPr bwMode="black">
          <a:xfrm>
            <a:off x="8609557" y="6628489"/>
            <a:ext cx="213768" cy="138499"/>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900" baseline="0" noProof="0" smtClean="0">
                <a:solidFill>
                  <a:schemeClr val="bg1"/>
                </a:solidFill>
              </a:rPr>
              <a:pPr marL="93663" indent="-93663" algn="r">
                <a:buClr>
                  <a:schemeClr val="accent2"/>
                </a:buClr>
                <a:buFont typeface="Arial" pitchFamily="34" charset="0"/>
                <a:buNone/>
              </a:pPr>
              <a:t>‹#›</a:t>
            </a:fld>
            <a:endParaRPr lang="en-US" sz="900" noProof="0" dirty="0">
              <a:solidFill>
                <a:schemeClr val="bg1"/>
              </a:solidFill>
            </a:endParaRPr>
          </a:p>
        </p:txBody>
      </p:sp>
    </p:spTree>
    <p:extLst>
      <p:ext uri="{BB962C8B-B14F-4D97-AF65-F5344CB8AC3E}">
        <p14:creationId xmlns:p14="http://schemas.microsoft.com/office/powerpoint/2010/main" val="428059212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4" r:id="rId6"/>
    <p:sldLayoutId id="2147483745" r:id="rId7"/>
    <p:sldLayoutId id="2147483746" r:id="rId8"/>
    <p:sldLayoutId id="2147483747" r:id="rId9"/>
    <p:sldLayoutId id="2147483761"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62" r:id="rId22"/>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tx1"/>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tx1"/>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606E26-61A6-4103-883D-053FA0AEEE50}"/>
              </a:ext>
            </a:extLst>
          </p:cNvPr>
          <p:cNvPicPr>
            <a:picLocks noChangeAspect="1"/>
          </p:cNvPicPr>
          <p:nvPr/>
        </p:nvPicPr>
        <p:blipFill>
          <a:blip r:embed="rId2"/>
          <a:stretch>
            <a:fillRect/>
          </a:stretch>
        </p:blipFill>
        <p:spPr>
          <a:xfrm>
            <a:off x="0" y="0"/>
            <a:ext cx="9144000" cy="6858000"/>
          </a:xfrm>
          <a:prstGeom prst="rect">
            <a:avLst/>
          </a:prstGeom>
        </p:spPr>
      </p:pic>
      <p:sp>
        <p:nvSpPr>
          <p:cNvPr id="6" name="Rectangle 5"/>
          <p:cNvSpPr/>
          <p:nvPr/>
        </p:nvSpPr>
        <p:spPr bwMode="gray">
          <a:xfrm>
            <a:off x="324000" y="-2"/>
            <a:ext cx="8496000" cy="2363218"/>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Rectangle 7"/>
          <p:cNvSpPr/>
          <p:nvPr/>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Title 2"/>
          <p:cNvSpPr>
            <a:spLocks noGrp="1"/>
          </p:cNvSpPr>
          <p:nvPr>
            <p:ph type="ctrTitle"/>
          </p:nvPr>
        </p:nvSpPr>
        <p:spPr>
          <a:xfrm>
            <a:off x="414000" y="313726"/>
            <a:ext cx="7740000" cy="923330"/>
          </a:xfrm>
        </p:spPr>
        <p:txBody>
          <a:bodyPr/>
          <a:lstStyle/>
          <a:p>
            <a:r>
              <a:rPr lang="en-US" sz="3200" dirty="0">
                <a:latin typeface="+mn-lt"/>
                <a:cs typeface="72 Black" panose="020B0A04030603020204" pitchFamily="34" charset="0"/>
              </a:rPr>
              <a:t>Introduction to </a:t>
            </a:r>
            <a:br>
              <a:rPr lang="en-US" sz="3200" dirty="0">
                <a:latin typeface="+mn-lt"/>
                <a:cs typeface="72 Black" panose="020B0A04030603020204" pitchFamily="34" charset="0"/>
              </a:rPr>
            </a:br>
            <a:r>
              <a:rPr lang="en-US" sz="3200" dirty="0">
                <a:latin typeface="+mn-lt"/>
                <a:cs typeface="72 Black" panose="020B0A04030603020204" pitchFamily="34" charset="0"/>
              </a:rPr>
              <a:t>SAP IBP and Gradient Boosting</a:t>
            </a:r>
          </a:p>
        </p:txBody>
      </p:sp>
      <p:sp>
        <p:nvSpPr>
          <p:cNvPr id="10" name="Subtítulo 9"/>
          <p:cNvSpPr>
            <a:spLocks noGrp="1"/>
          </p:cNvSpPr>
          <p:nvPr>
            <p:ph type="subTitle" idx="1"/>
          </p:nvPr>
        </p:nvSpPr>
        <p:spPr>
          <a:xfrm>
            <a:off x="6542171" y="1709529"/>
            <a:ext cx="2277829" cy="618500"/>
          </a:xfrm>
          <a:solidFill>
            <a:schemeClr val="bg1">
              <a:alpha val="44000"/>
            </a:schemeClr>
          </a:solidFill>
        </p:spPr>
        <p:txBody>
          <a:bodyPr/>
          <a:lstStyle/>
          <a:p>
            <a:r>
              <a:rPr lang="es-MX" sz="1400" i="1" dirty="0">
                <a:solidFill>
                  <a:schemeClr val="tx1">
                    <a:lumMod val="50000"/>
                    <a:lumOff val="50000"/>
                  </a:schemeClr>
                </a:solidFill>
              </a:rPr>
              <a:t>Feb. 2023</a:t>
            </a:r>
          </a:p>
          <a:p>
            <a:r>
              <a:rPr lang="es-MX" sz="1400" i="1" dirty="0">
                <a:solidFill>
                  <a:schemeClr val="tx1">
                    <a:lumMod val="50000"/>
                    <a:lumOff val="50000"/>
                  </a:schemeClr>
                </a:solidFill>
              </a:rPr>
              <a:t>Carlos Estévez</a:t>
            </a:r>
          </a:p>
          <a:p>
            <a:r>
              <a:rPr lang="es-MX" sz="1400" i="1" dirty="0">
                <a:solidFill>
                  <a:schemeClr val="tx1">
                    <a:lumMod val="50000"/>
                    <a:lumOff val="50000"/>
                  </a:schemeClr>
                </a:solidFill>
              </a:rPr>
              <a:t>carlos@estevez.do</a:t>
            </a:r>
          </a:p>
        </p:txBody>
      </p:sp>
      <p:sp>
        <p:nvSpPr>
          <p:cNvPr id="2" name="Rectangle 1">
            <a:extLst>
              <a:ext uri="{FF2B5EF4-FFF2-40B4-BE49-F238E27FC236}">
                <a16:creationId xmlns:a16="http://schemas.microsoft.com/office/drawing/2014/main" id="{69271FAB-012A-DA7B-59FB-6B9EE400BF57}"/>
              </a:ext>
            </a:extLst>
          </p:cNvPr>
          <p:cNvSpPr/>
          <p:nvPr/>
        </p:nvSpPr>
        <p:spPr bwMode="gray">
          <a:xfrm>
            <a:off x="334434" y="2363216"/>
            <a:ext cx="8485726" cy="81558"/>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59A374A0-A215-2C6C-D588-07ACFAA1D92F}"/>
              </a:ext>
            </a:extLst>
          </p:cNvPr>
          <p:cNvPicPr>
            <a:picLocks noChangeAspect="1"/>
          </p:cNvPicPr>
          <p:nvPr/>
        </p:nvPicPr>
        <p:blipFill>
          <a:blip r:embed="rId3"/>
          <a:stretch>
            <a:fillRect/>
          </a:stretch>
        </p:blipFill>
        <p:spPr>
          <a:xfrm>
            <a:off x="0" y="5991466"/>
            <a:ext cx="952072" cy="866534"/>
          </a:xfrm>
          <a:prstGeom prst="rect">
            <a:avLst/>
          </a:prstGeom>
        </p:spPr>
      </p:pic>
    </p:spTree>
    <p:extLst>
      <p:ext uri="{BB962C8B-B14F-4D97-AF65-F5344CB8AC3E}">
        <p14:creationId xmlns:p14="http://schemas.microsoft.com/office/powerpoint/2010/main" val="1189121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err="1">
                <a:solidFill>
                  <a:schemeClr val="tx1">
                    <a:lumMod val="65000"/>
                    <a:lumOff val="35000"/>
                  </a:schemeClr>
                </a:solidFill>
              </a:rPr>
              <a:t>Forecast</a:t>
            </a:r>
            <a:r>
              <a:rPr lang="es-MX" dirty="0">
                <a:solidFill>
                  <a:schemeClr val="tx1">
                    <a:lumMod val="65000"/>
                    <a:lumOff val="35000"/>
                  </a:schemeClr>
                </a:solidFill>
              </a:rPr>
              <a:t> </a:t>
            </a:r>
            <a:r>
              <a:rPr lang="es-MX" dirty="0" err="1">
                <a:solidFill>
                  <a:schemeClr val="tx1">
                    <a:lumMod val="65000"/>
                    <a:lumOff val="35000"/>
                  </a:schemeClr>
                </a:solidFill>
              </a:rPr>
              <a:t>methods</a:t>
            </a:r>
            <a:endParaRPr lang="es-MX" dirty="0">
              <a:solidFill>
                <a:schemeClr val="tx1">
                  <a:lumMod val="65000"/>
                  <a:lumOff val="35000"/>
                </a:schemeClr>
              </a:solidFill>
            </a:endParaRPr>
          </a:p>
        </p:txBody>
      </p:sp>
      <p:pic>
        <p:nvPicPr>
          <p:cNvPr id="2" name="Picture 1">
            <a:extLst>
              <a:ext uri="{FF2B5EF4-FFF2-40B4-BE49-F238E27FC236}">
                <a16:creationId xmlns:a16="http://schemas.microsoft.com/office/drawing/2014/main" id="{2820C784-AB76-4EEC-AB5B-2B081F03C1D8}"/>
              </a:ext>
            </a:extLst>
          </p:cNvPr>
          <p:cNvPicPr>
            <a:picLocks noChangeAspect="1"/>
          </p:cNvPicPr>
          <p:nvPr/>
        </p:nvPicPr>
        <p:blipFill>
          <a:blip r:embed="rId3"/>
          <a:stretch>
            <a:fillRect/>
          </a:stretch>
        </p:blipFill>
        <p:spPr>
          <a:xfrm>
            <a:off x="219075" y="1528762"/>
            <a:ext cx="8705850" cy="4505325"/>
          </a:xfrm>
          <a:prstGeom prst="rect">
            <a:avLst/>
          </a:prstGeom>
        </p:spPr>
      </p:pic>
    </p:spTree>
    <p:extLst>
      <p:ext uri="{BB962C8B-B14F-4D97-AF65-F5344CB8AC3E}">
        <p14:creationId xmlns:p14="http://schemas.microsoft.com/office/powerpoint/2010/main" val="1909050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IBP </a:t>
            </a:r>
            <a:r>
              <a:rPr lang="es-MX" dirty="0" err="1">
                <a:solidFill>
                  <a:schemeClr val="tx1">
                    <a:lumMod val="65000"/>
                    <a:lumOff val="35000"/>
                  </a:schemeClr>
                </a:solidFill>
              </a:rPr>
              <a:t>Forecast</a:t>
            </a:r>
            <a:r>
              <a:rPr lang="es-MX" dirty="0">
                <a:solidFill>
                  <a:schemeClr val="tx1">
                    <a:lumMod val="65000"/>
                    <a:lumOff val="35000"/>
                  </a:schemeClr>
                </a:solidFill>
              </a:rPr>
              <a:t> </a:t>
            </a:r>
            <a:r>
              <a:rPr lang="es-MX" dirty="0" err="1">
                <a:solidFill>
                  <a:schemeClr val="tx1">
                    <a:lumMod val="65000"/>
                    <a:lumOff val="35000"/>
                  </a:schemeClr>
                </a:solidFill>
              </a:rPr>
              <a:t>methods</a:t>
            </a:r>
            <a:endParaRPr lang="es-MX" dirty="0">
              <a:solidFill>
                <a:schemeClr val="tx1">
                  <a:lumMod val="65000"/>
                  <a:lumOff val="35000"/>
                </a:schemeClr>
              </a:solidFill>
            </a:endParaRPr>
          </a:p>
        </p:txBody>
      </p:sp>
      <p:pic>
        <p:nvPicPr>
          <p:cNvPr id="2" name="Picture 1">
            <a:extLst>
              <a:ext uri="{FF2B5EF4-FFF2-40B4-BE49-F238E27FC236}">
                <a16:creationId xmlns:a16="http://schemas.microsoft.com/office/drawing/2014/main" id="{E6B52CA8-3F24-42B0-9BD2-A7529E4518EF}"/>
              </a:ext>
            </a:extLst>
          </p:cNvPr>
          <p:cNvPicPr>
            <a:picLocks noChangeAspect="1"/>
          </p:cNvPicPr>
          <p:nvPr/>
        </p:nvPicPr>
        <p:blipFill>
          <a:blip r:embed="rId3"/>
          <a:stretch>
            <a:fillRect/>
          </a:stretch>
        </p:blipFill>
        <p:spPr>
          <a:xfrm>
            <a:off x="324001" y="1362075"/>
            <a:ext cx="3238350" cy="2390403"/>
          </a:xfrm>
          <a:prstGeom prst="rect">
            <a:avLst/>
          </a:prstGeom>
        </p:spPr>
      </p:pic>
      <p:pic>
        <p:nvPicPr>
          <p:cNvPr id="4" name="Picture 3">
            <a:extLst>
              <a:ext uri="{FF2B5EF4-FFF2-40B4-BE49-F238E27FC236}">
                <a16:creationId xmlns:a16="http://schemas.microsoft.com/office/drawing/2014/main" id="{27220E9F-DD0C-4F0C-BEBE-5F3663528F13}"/>
              </a:ext>
            </a:extLst>
          </p:cNvPr>
          <p:cNvPicPr>
            <a:picLocks noChangeAspect="1"/>
          </p:cNvPicPr>
          <p:nvPr/>
        </p:nvPicPr>
        <p:blipFill>
          <a:blip r:embed="rId4"/>
          <a:stretch>
            <a:fillRect/>
          </a:stretch>
        </p:blipFill>
        <p:spPr>
          <a:xfrm>
            <a:off x="3562351" y="1362075"/>
            <a:ext cx="2743199" cy="2390403"/>
          </a:xfrm>
          <a:prstGeom prst="rect">
            <a:avLst/>
          </a:prstGeom>
        </p:spPr>
      </p:pic>
      <p:pic>
        <p:nvPicPr>
          <p:cNvPr id="5" name="Picture 4">
            <a:extLst>
              <a:ext uri="{FF2B5EF4-FFF2-40B4-BE49-F238E27FC236}">
                <a16:creationId xmlns:a16="http://schemas.microsoft.com/office/drawing/2014/main" id="{7CAFB569-201C-4347-9105-5845E8B3128F}"/>
              </a:ext>
            </a:extLst>
          </p:cNvPr>
          <p:cNvPicPr>
            <a:picLocks noChangeAspect="1"/>
          </p:cNvPicPr>
          <p:nvPr/>
        </p:nvPicPr>
        <p:blipFill>
          <a:blip r:embed="rId5"/>
          <a:stretch>
            <a:fillRect/>
          </a:stretch>
        </p:blipFill>
        <p:spPr>
          <a:xfrm>
            <a:off x="324000" y="3752478"/>
            <a:ext cx="3232232" cy="1994772"/>
          </a:xfrm>
          <a:prstGeom prst="rect">
            <a:avLst/>
          </a:prstGeom>
        </p:spPr>
      </p:pic>
      <p:pic>
        <p:nvPicPr>
          <p:cNvPr id="7" name="Picture 6">
            <a:extLst>
              <a:ext uri="{FF2B5EF4-FFF2-40B4-BE49-F238E27FC236}">
                <a16:creationId xmlns:a16="http://schemas.microsoft.com/office/drawing/2014/main" id="{B3349B28-EC11-48E9-AECB-5D9443444851}"/>
              </a:ext>
            </a:extLst>
          </p:cNvPr>
          <p:cNvPicPr>
            <a:picLocks noChangeAspect="1"/>
          </p:cNvPicPr>
          <p:nvPr/>
        </p:nvPicPr>
        <p:blipFill>
          <a:blip r:embed="rId6"/>
          <a:stretch>
            <a:fillRect/>
          </a:stretch>
        </p:blipFill>
        <p:spPr>
          <a:xfrm>
            <a:off x="3556232" y="3752478"/>
            <a:ext cx="2743199" cy="1994772"/>
          </a:xfrm>
          <a:prstGeom prst="rect">
            <a:avLst/>
          </a:prstGeom>
        </p:spPr>
      </p:pic>
      <p:pic>
        <p:nvPicPr>
          <p:cNvPr id="8" name="Picture 7">
            <a:extLst>
              <a:ext uri="{FF2B5EF4-FFF2-40B4-BE49-F238E27FC236}">
                <a16:creationId xmlns:a16="http://schemas.microsoft.com/office/drawing/2014/main" id="{54607135-68A1-47C7-AD79-58ED81325CD5}"/>
              </a:ext>
            </a:extLst>
          </p:cNvPr>
          <p:cNvPicPr>
            <a:picLocks noChangeAspect="1"/>
          </p:cNvPicPr>
          <p:nvPr/>
        </p:nvPicPr>
        <p:blipFill>
          <a:blip r:embed="rId7"/>
          <a:stretch>
            <a:fillRect/>
          </a:stretch>
        </p:blipFill>
        <p:spPr>
          <a:xfrm>
            <a:off x="6311669" y="1362075"/>
            <a:ext cx="2743199" cy="2390403"/>
          </a:xfrm>
          <a:prstGeom prst="rect">
            <a:avLst/>
          </a:prstGeom>
        </p:spPr>
      </p:pic>
      <p:pic>
        <p:nvPicPr>
          <p:cNvPr id="3" name="Picture 2">
            <a:extLst>
              <a:ext uri="{FF2B5EF4-FFF2-40B4-BE49-F238E27FC236}">
                <a16:creationId xmlns:a16="http://schemas.microsoft.com/office/drawing/2014/main" id="{03A68674-B798-5E8D-FBB7-B47F0D32D122}"/>
              </a:ext>
            </a:extLst>
          </p:cNvPr>
          <p:cNvPicPr>
            <a:picLocks noChangeAspect="1"/>
          </p:cNvPicPr>
          <p:nvPr/>
        </p:nvPicPr>
        <p:blipFill>
          <a:blip r:embed="rId8"/>
          <a:stretch>
            <a:fillRect/>
          </a:stretch>
        </p:blipFill>
        <p:spPr>
          <a:xfrm>
            <a:off x="6311669" y="3756594"/>
            <a:ext cx="2771498" cy="1990656"/>
          </a:xfrm>
          <a:prstGeom prst="rect">
            <a:avLst/>
          </a:prstGeom>
          <a:ln>
            <a:solidFill>
              <a:schemeClr val="bg1">
                <a:lumMod val="85000"/>
              </a:schemeClr>
            </a:solidFill>
          </a:ln>
        </p:spPr>
      </p:pic>
    </p:spTree>
    <p:extLst>
      <p:ext uri="{BB962C8B-B14F-4D97-AF65-F5344CB8AC3E}">
        <p14:creationId xmlns:p14="http://schemas.microsoft.com/office/powerpoint/2010/main" val="4158466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n-US" dirty="0">
                <a:solidFill>
                  <a:schemeClr val="tx1">
                    <a:lumMod val="65000"/>
                    <a:lumOff val="35000"/>
                  </a:schemeClr>
                </a:solidFill>
              </a:rPr>
              <a:t>Measuring forecast accuracy</a:t>
            </a:r>
          </a:p>
        </p:txBody>
      </p:sp>
      <p:pic>
        <p:nvPicPr>
          <p:cNvPr id="3" name="Picture 2">
            <a:extLst>
              <a:ext uri="{FF2B5EF4-FFF2-40B4-BE49-F238E27FC236}">
                <a16:creationId xmlns:a16="http://schemas.microsoft.com/office/drawing/2014/main" id="{1187E5F2-3D21-4854-AC07-808F833FC94D}"/>
              </a:ext>
            </a:extLst>
          </p:cNvPr>
          <p:cNvPicPr>
            <a:picLocks noChangeAspect="1"/>
          </p:cNvPicPr>
          <p:nvPr/>
        </p:nvPicPr>
        <p:blipFill>
          <a:blip r:embed="rId3"/>
          <a:stretch>
            <a:fillRect/>
          </a:stretch>
        </p:blipFill>
        <p:spPr>
          <a:xfrm>
            <a:off x="409575" y="1886792"/>
            <a:ext cx="8410425" cy="4208365"/>
          </a:xfrm>
          <a:prstGeom prst="rect">
            <a:avLst/>
          </a:prstGeom>
        </p:spPr>
      </p:pic>
    </p:spTree>
    <p:extLst>
      <p:ext uri="{BB962C8B-B14F-4D97-AF65-F5344CB8AC3E}">
        <p14:creationId xmlns:p14="http://schemas.microsoft.com/office/powerpoint/2010/main" val="2838175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2401"/>
            <a:ext cx="7696200" cy="609599"/>
          </a:xfrm>
        </p:spPr>
        <p:txBody>
          <a:bodyPr>
            <a:normAutofit/>
          </a:bodyPr>
          <a:lstStyle/>
          <a:p>
            <a:r>
              <a:rPr lang="es-MX" dirty="0">
                <a:solidFill>
                  <a:schemeClr val="tx1">
                    <a:lumMod val="65000"/>
                    <a:lumOff val="35000"/>
                  </a:schemeClr>
                </a:solidFill>
              </a:rPr>
              <a:t>IBP Data </a:t>
            </a:r>
            <a:r>
              <a:rPr lang="es-MX" dirty="0" err="1">
                <a:solidFill>
                  <a:schemeClr val="tx1">
                    <a:lumMod val="65000"/>
                    <a:lumOff val="35000"/>
                  </a:schemeClr>
                </a:solidFill>
              </a:rPr>
              <a:t>cleansing</a:t>
            </a:r>
            <a:endParaRPr lang="es-DO" sz="2400" b="1" dirty="0">
              <a:solidFill>
                <a:srgbClr val="1C75BB"/>
              </a:solidFill>
            </a:endParaRPr>
          </a:p>
        </p:txBody>
      </p:sp>
      <p:pic>
        <p:nvPicPr>
          <p:cNvPr id="2" name="Picture 1">
            <a:extLst>
              <a:ext uri="{FF2B5EF4-FFF2-40B4-BE49-F238E27FC236}">
                <a16:creationId xmlns:a16="http://schemas.microsoft.com/office/drawing/2014/main" id="{276B0153-BF07-436A-93F7-A2F8FA45A2FB}"/>
              </a:ext>
            </a:extLst>
          </p:cNvPr>
          <p:cNvPicPr>
            <a:picLocks noChangeAspect="1"/>
          </p:cNvPicPr>
          <p:nvPr/>
        </p:nvPicPr>
        <p:blipFill>
          <a:blip r:embed="rId2"/>
          <a:stretch>
            <a:fillRect/>
          </a:stretch>
        </p:blipFill>
        <p:spPr>
          <a:xfrm>
            <a:off x="423862" y="1914525"/>
            <a:ext cx="8524875" cy="4019550"/>
          </a:xfrm>
          <a:prstGeom prst="rect">
            <a:avLst/>
          </a:prstGeom>
        </p:spPr>
      </p:pic>
    </p:spTree>
    <p:extLst>
      <p:ext uri="{BB962C8B-B14F-4D97-AF65-F5344CB8AC3E}">
        <p14:creationId xmlns:p14="http://schemas.microsoft.com/office/powerpoint/2010/main" val="3591638972"/>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Overview IBP</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E5E8F895-548B-422D-97A6-6EB7B119E8C3}"/>
              </a:ext>
            </a:extLst>
          </p:cNvPr>
          <p:cNvPicPr>
            <a:picLocks noChangeAspect="1"/>
          </p:cNvPicPr>
          <p:nvPr/>
        </p:nvPicPr>
        <p:blipFill>
          <a:blip r:embed="rId3"/>
          <a:stretch>
            <a:fillRect/>
          </a:stretch>
        </p:blipFill>
        <p:spPr>
          <a:xfrm>
            <a:off x="234837" y="1858725"/>
            <a:ext cx="8585163" cy="3805096"/>
          </a:xfrm>
          <a:prstGeom prst="rect">
            <a:avLst/>
          </a:prstGeom>
        </p:spPr>
      </p:pic>
    </p:spTree>
    <p:extLst>
      <p:ext uri="{BB962C8B-B14F-4D97-AF65-F5344CB8AC3E}">
        <p14:creationId xmlns:p14="http://schemas.microsoft.com/office/powerpoint/2010/main" val="483298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Aplicaciones FIORI</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757D63BD-417F-45C5-B835-2B9897245A86}"/>
              </a:ext>
            </a:extLst>
          </p:cNvPr>
          <p:cNvPicPr>
            <a:picLocks noChangeAspect="1"/>
          </p:cNvPicPr>
          <p:nvPr/>
        </p:nvPicPr>
        <p:blipFill>
          <a:blip r:embed="rId3"/>
          <a:stretch>
            <a:fillRect/>
          </a:stretch>
        </p:blipFill>
        <p:spPr>
          <a:xfrm>
            <a:off x="324000" y="1669571"/>
            <a:ext cx="8496000" cy="3928289"/>
          </a:xfrm>
          <a:prstGeom prst="rect">
            <a:avLst/>
          </a:prstGeom>
        </p:spPr>
      </p:pic>
    </p:spTree>
    <p:extLst>
      <p:ext uri="{BB962C8B-B14F-4D97-AF65-F5344CB8AC3E}">
        <p14:creationId xmlns:p14="http://schemas.microsoft.com/office/powerpoint/2010/main" val="2294323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Excel</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8551B3F1-236A-45FB-BFC6-1F20F6B27188}"/>
              </a:ext>
            </a:extLst>
          </p:cNvPr>
          <p:cNvPicPr>
            <a:picLocks noChangeAspect="1"/>
          </p:cNvPicPr>
          <p:nvPr/>
        </p:nvPicPr>
        <p:blipFill>
          <a:blip r:embed="rId3"/>
          <a:stretch>
            <a:fillRect/>
          </a:stretch>
        </p:blipFill>
        <p:spPr>
          <a:xfrm>
            <a:off x="323999" y="1657350"/>
            <a:ext cx="8495999" cy="1771650"/>
          </a:xfrm>
          <a:prstGeom prst="rect">
            <a:avLst/>
          </a:prstGeom>
        </p:spPr>
      </p:pic>
      <p:pic>
        <p:nvPicPr>
          <p:cNvPr id="4" name="Picture 3">
            <a:extLst>
              <a:ext uri="{FF2B5EF4-FFF2-40B4-BE49-F238E27FC236}">
                <a16:creationId xmlns:a16="http://schemas.microsoft.com/office/drawing/2014/main" id="{1599A522-0EF1-47F2-9D00-F8D9E621A027}"/>
              </a:ext>
            </a:extLst>
          </p:cNvPr>
          <p:cNvPicPr>
            <a:picLocks noChangeAspect="1"/>
          </p:cNvPicPr>
          <p:nvPr/>
        </p:nvPicPr>
        <p:blipFill>
          <a:blip r:embed="rId4"/>
          <a:stretch>
            <a:fillRect/>
          </a:stretch>
        </p:blipFill>
        <p:spPr>
          <a:xfrm>
            <a:off x="323999" y="3772397"/>
            <a:ext cx="8495999" cy="1933575"/>
          </a:xfrm>
          <a:prstGeom prst="rect">
            <a:avLst/>
          </a:prstGeom>
        </p:spPr>
      </p:pic>
    </p:spTree>
    <p:extLst>
      <p:ext uri="{BB962C8B-B14F-4D97-AF65-F5344CB8AC3E}">
        <p14:creationId xmlns:p14="http://schemas.microsoft.com/office/powerpoint/2010/main" val="777320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Excel: Example Planning View</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37D5C5D7-4478-450F-86E3-01C4F2A37123}"/>
              </a:ext>
            </a:extLst>
          </p:cNvPr>
          <p:cNvPicPr>
            <a:picLocks noChangeAspect="1"/>
          </p:cNvPicPr>
          <p:nvPr/>
        </p:nvPicPr>
        <p:blipFill>
          <a:blip r:embed="rId3"/>
          <a:stretch>
            <a:fillRect/>
          </a:stretch>
        </p:blipFill>
        <p:spPr>
          <a:xfrm>
            <a:off x="324000" y="1604893"/>
            <a:ext cx="8496000" cy="4712739"/>
          </a:xfrm>
          <a:prstGeom prst="rect">
            <a:avLst/>
          </a:prstGeom>
        </p:spPr>
      </p:pic>
    </p:spTree>
    <p:extLst>
      <p:ext uri="{BB962C8B-B14F-4D97-AF65-F5344CB8AC3E}">
        <p14:creationId xmlns:p14="http://schemas.microsoft.com/office/powerpoint/2010/main" val="2625444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a:t>
            </a:r>
            <a:endParaRPr lang="en-US" dirty="0">
              <a:solidFill>
                <a:schemeClr val="tx1">
                  <a:lumMod val="65000"/>
                  <a:lumOff val="35000"/>
                </a:schemeClr>
              </a:solidFill>
            </a:endParaRPr>
          </a:p>
        </p:txBody>
      </p:sp>
      <p:sp>
        <p:nvSpPr>
          <p:cNvPr id="4" name="TextBox 3">
            <a:extLst>
              <a:ext uri="{FF2B5EF4-FFF2-40B4-BE49-F238E27FC236}">
                <a16:creationId xmlns:a16="http://schemas.microsoft.com/office/drawing/2014/main" id="{48210D50-E45D-F34F-616D-F0DAAB2D58DC}"/>
              </a:ext>
            </a:extLst>
          </p:cNvPr>
          <p:cNvSpPr txBox="1"/>
          <p:nvPr/>
        </p:nvSpPr>
        <p:spPr>
          <a:xfrm>
            <a:off x="209550" y="1537424"/>
            <a:ext cx="4549263" cy="4893647"/>
          </a:xfrm>
          <a:prstGeom prst="rect">
            <a:avLst/>
          </a:prstGeom>
          <a:noFill/>
        </p:spPr>
        <p:txBody>
          <a:bodyPr wrap="square">
            <a:spAutoFit/>
          </a:bodyPr>
          <a:lstStyle/>
          <a:p>
            <a:r>
              <a:rPr lang="en-US" b="1" i="0" dirty="0">
                <a:solidFill>
                  <a:srgbClr val="BCCF00"/>
                </a:solidFill>
                <a:effectLst/>
                <a:latin typeface="Accura-Regular"/>
              </a:rPr>
              <a:t>Decision Trees</a:t>
            </a:r>
          </a:p>
          <a:p>
            <a:r>
              <a:rPr lang="en-US" b="0" i="0" dirty="0">
                <a:solidFill>
                  <a:srgbClr val="3B4848"/>
                </a:solidFill>
                <a:effectLst/>
                <a:latin typeface="Accura-Regular"/>
              </a:rPr>
              <a:t>A decision tree will predict the outcome/value by first determining the relative importance of each of the regressors, thus establishing the order in which they should be considered</a:t>
            </a:r>
          </a:p>
          <a:p>
            <a:endParaRPr lang="en-US" b="0" i="0" dirty="0">
              <a:solidFill>
                <a:srgbClr val="3B4848"/>
              </a:solidFill>
              <a:effectLst/>
              <a:latin typeface="Accura-Regular"/>
            </a:endParaRPr>
          </a:p>
          <a:p>
            <a:r>
              <a:rPr lang="en-US" b="1" dirty="0">
                <a:solidFill>
                  <a:srgbClr val="BCCF00"/>
                </a:solidFill>
                <a:latin typeface="Accura-Regular"/>
              </a:rPr>
              <a:t>Gradient Boosting </a:t>
            </a:r>
            <a:r>
              <a:rPr lang="en-US" b="0" i="0" dirty="0">
                <a:solidFill>
                  <a:srgbClr val="3B4848"/>
                </a:solidFill>
                <a:effectLst/>
                <a:latin typeface="Accura-Regular"/>
              </a:rPr>
              <a:t>takes the results of multiple decision trees and looks to reduce the errors from each iteration sequentially to create a “stronger”, more complex predictor. A robust predictive model is therefore built by the linear addition of multiple decision trees, i.e. “Boosted”.</a:t>
            </a:r>
          </a:p>
          <a:p>
            <a:endParaRPr lang="en-US" dirty="0">
              <a:solidFill>
                <a:srgbClr val="3B4848"/>
              </a:solidFill>
              <a:latin typeface="Accura-Regular"/>
            </a:endParaRPr>
          </a:p>
          <a:p>
            <a:r>
              <a:rPr lang="en-US" sz="1200" b="0" i="0" dirty="0">
                <a:solidFill>
                  <a:srgbClr val="3B4848"/>
                </a:solidFill>
                <a:effectLst/>
                <a:latin typeface="Accura-Regular"/>
              </a:rPr>
              <a:t>*One potential drawback of the GBDT model when left unchecked is a risk of overfitting. Due to the continuous iterative nature of the attempts to correct and reduce the errors, there is a genuine risk that the algorithm will begin finding patterns where there are none and fitting random “white noise”</a:t>
            </a:r>
            <a:endParaRPr lang="en-US" sz="1200" dirty="0"/>
          </a:p>
        </p:txBody>
      </p:sp>
      <p:pic>
        <p:nvPicPr>
          <p:cNvPr id="7" name="Picture 6">
            <a:extLst>
              <a:ext uri="{FF2B5EF4-FFF2-40B4-BE49-F238E27FC236}">
                <a16:creationId xmlns:a16="http://schemas.microsoft.com/office/drawing/2014/main" id="{14969860-D519-6611-ED72-08E481C3C15B}"/>
              </a:ext>
            </a:extLst>
          </p:cNvPr>
          <p:cNvPicPr>
            <a:picLocks noChangeAspect="1"/>
          </p:cNvPicPr>
          <p:nvPr/>
        </p:nvPicPr>
        <p:blipFill>
          <a:blip r:embed="rId3"/>
          <a:stretch>
            <a:fillRect/>
          </a:stretch>
        </p:blipFill>
        <p:spPr>
          <a:xfrm>
            <a:off x="4758813" y="1832798"/>
            <a:ext cx="4243387" cy="2829016"/>
          </a:xfrm>
          <a:prstGeom prst="rect">
            <a:avLst/>
          </a:prstGeom>
          <a:ln>
            <a:solidFill>
              <a:schemeClr val="bg1">
                <a:lumMod val="85000"/>
              </a:schemeClr>
            </a:solidFill>
          </a:ln>
        </p:spPr>
      </p:pic>
    </p:spTree>
    <p:extLst>
      <p:ext uri="{BB962C8B-B14F-4D97-AF65-F5344CB8AC3E}">
        <p14:creationId xmlns:p14="http://schemas.microsoft.com/office/powerpoint/2010/main" val="4026924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 with IBP example</a:t>
            </a:r>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DE391148-F12C-B6DE-F27D-77601DB11AAD}"/>
              </a:ext>
            </a:extLst>
          </p:cNvPr>
          <p:cNvPicPr>
            <a:picLocks noChangeAspect="1"/>
          </p:cNvPicPr>
          <p:nvPr/>
        </p:nvPicPr>
        <p:blipFill>
          <a:blip r:embed="rId3"/>
          <a:stretch>
            <a:fillRect/>
          </a:stretch>
        </p:blipFill>
        <p:spPr>
          <a:xfrm>
            <a:off x="324000" y="1513312"/>
            <a:ext cx="8236731" cy="4196372"/>
          </a:xfrm>
          <a:prstGeom prst="rect">
            <a:avLst/>
          </a:prstGeom>
        </p:spPr>
      </p:pic>
    </p:spTree>
    <p:extLst>
      <p:ext uri="{BB962C8B-B14F-4D97-AF65-F5344CB8AC3E}">
        <p14:creationId xmlns:p14="http://schemas.microsoft.com/office/powerpoint/2010/main" val="3031225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7681" y="1404438"/>
            <a:ext cx="8229600" cy="5197698"/>
          </a:xfrm>
        </p:spPr>
        <p:txBody>
          <a:bodyPr/>
          <a:lstStyle/>
          <a:p>
            <a:pPr marL="285750" indent="-285750">
              <a:buFont typeface="Arial" panose="020B0604020202020204" pitchFamily="34" charset="0"/>
              <a:buChar char="•"/>
            </a:pPr>
            <a:r>
              <a:rPr lang="es-MX" dirty="0" err="1"/>
              <a:t>Explain</a:t>
            </a:r>
            <a:r>
              <a:rPr lang="es-MX" dirty="0"/>
              <a:t> </a:t>
            </a:r>
            <a:r>
              <a:rPr lang="es-MX" dirty="0" err="1"/>
              <a:t>the</a:t>
            </a:r>
            <a:r>
              <a:rPr lang="es-MX" dirty="0"/>
              <a:t> </a:t>
            </a:r>
            <a:r>
              <a:rPr lang="es-MX" dirty="0" err="1"/>
              <a:t>process</a:t>
            </a:r>
            <a:r>
              <a:rPr lang="es-MX" dirty="0"/>
              <a:t> </a:t>
            </a:r>
            <a:r>
              <a:rPr lang="es-MX" dirty="0" err="1"/>
              <a:t>coveraged</a:t>
            </a:r>
            <a:r>
              <a:rPr lang="es-MX" dirty="0"/>
              <a:t> </a:t>
            </a:r>
            <a:r>
              <a:rPr lang="es-MX" dirty="0" err="1"/>
              <a:t>by</a:t>
            </a:r>
            <a:r>
              <a:rPr lang="es-MX" dirty="0"/>
              <a:t> IBP </a:t>
            </a:r>
          </a:p>
          <a:p>
            <a:pPr marL="285750" lvl="0" indent="-285750">
              <a:buFont typeface="Arial" panose="020B0604020202020204" pitchFamily="34" charset="0"/>
              <a:buChar char="•"/>
            </a:pPr>
            <a:r>
              <a:rPr lang="es-MX" dirty="0" err="1"/>
              <a:t>Introduction</a:t>
            </a:r>
            <a:r>
              <a:rPr lang="es-MX" dirty="0"/>
              <a:t> </a:t>
            </a:r>
            <a:r>
              <a:rPr lang="es-MX" dirty="0" err="1"/>
              <a:t>to</a:t>
            </a:r>
            <a:r>
              <a:rPr lang="es-MX" dirty="0"/>
              <a:t> SAP IBP(</a:t>
            </a:r>
            <a:r>
              <a:rPr lang="es-MX" dirty="0" err="1"/>
              <a:t>Integrated</a:t>
            </a:r>
            <a:r>
              <a:rPr lang="es-MX" dirty="0"/>
              <a:t> Business </a:t>
            </a:r>
            <a:r>
              <a:rPr lang="es-MX" dirty="0" err="1"/>
              <a:t>Planning</a:t>
            </a:r>
            <a:r>
              <a:rPr lang="es-MX" dirty="0"/>
              <a:t>)</a:t>
            </a:r>
          </a:p>
          <a:p>
            <a:pPr marL="285750" lvl="0" indent="-285750">
              <a:buFont typeface="Arial" panose="020B0604020202020204" pitchFamily="34" charset="0"/>
              <a:buChar char="•"/>
            </a:pPr>
            <a:r>
              <a:rPr lang="es-MX" dirty="0" err="1"/>
              <a:t>Explain</a:t>
            </a:r>
            <a:r>
              <a:rPr lang="es-MX" dirty="0"/>
              <a:t> </a:t>
            </a:r>
            <a:r>
              <a:rPr lang="es-MX" dirty="0" err="1"/>
              <a:t>the</a:t>
            </a:r>
            <a:r>
              <a:rPr lang="es-MX" dirty="0"/>
              <a:t> IBP and </a:t>
            </a:r>
            <a:r>
              <a:rPr lang="es-MX" dirty="0" err="1"/>
              <a:t>forecast</a:t>
            </a:r>
            <a:r>
              <a:rPr lang="es-MX" dirty="0"/>
              <a:t> </a:t>
            </a:r>
            <a:r>
              <a:rPr lang="es-MX" dirty="0" err="1"/>
              <a:t>process</a:t>
            </a:r>
            <a:r>
              <a:rPr lang="es-MX" dirty="0"/>
              <a:t> </a:t>
            </a:r>
          </a:p>
          <a:p>
            <a:pPr marL="285750" lvl="0" indent="-285750">
              <a:buFont typeface="Arial" panose="020B0604020202020204" pitchFamily="34" charset="0"/>
              <a:buChar char="•"/>
            </a:pPr>
            <a:r>
              <a:rPr lang="es-MX" sz="1800" dirty="0" err="1"/>
              <a:t>Explain</a:t>
            </a:r>
            <a:r>
              <a:rPr lang="es-MX" dirty="0"/>
              <a:t> </a:t>
            </a:r>
            <a:r>
              <a:rPr lang="es-MX" dirty="0" err="1"/>
              <a:t>how</a:t>
            </a:r>
            <a:r>
              <a:rPr lang="es-MX" dirty="0"/>
              <a:t> IBP </a:t>
            </a:r>
            <a:r>
              <a:rPr lang="es-MX" dirty="0" err="1"/>
              <a:t>takes</a:t>
            </a:r>
            <a:r>
              <a:rPr lang="es-MX" dirty="0"/>
              <a:t> </a:t>
            </a:r>
            <a:r>
              <a:rPr lang="es-MX" dirty="0" err="1"/>
              <a:t>advantage</a:t>
            </a:r>
            <a:r>
              <a:rPr lang="es-MX" dirty="0"/>
              <a:t> </a:t>
            </a:r>
            <a:r>
              <a:rPr lang="es-MX" dirty="0" err="1"/>
              <a:t>of</a:t>
            </a:r>
            <a:r>
              <a:rPr lang="es-MX" dirty="0"/>
              <a:t> </a:t>
            </a:r>
            <a:r>
              <a:rPr lang="es-MX" dirty="0" err="1"/>
              <a:t>Gradient</a:t>
            </a:r>
            <a:r>
              <a:rPr lang="es-MX" dirty="0"/>
              <a:t> </a:t>
            </a:r>
            <a:r>
              <a:rPr lang="es-MX" dirty="0" err="1"/>
              <a:t>Boosting</a:t>
            </a:r>
            <a:r>
              <a:rPr lang="es-MX" dirty="0"/>
              <a:t> </a:t>
            </a:r>
            <a:r>
              <a:rPr lang="es-MX" dirty="0" err="1"/>
              <a:t>with</a:t>
            </a:r>
            <a:r>
              <a:rPr lang="es-MX" dirty="0"/>
              <a:t> </a:t>
            </a:r>
            <a:r>
              <a:rPr lang="es-MX" dirty="0" err="1"/>
              <a:t>an</a:t>
            </a:r>
            <a:r>
              <a:rPr lang="es-MX" dirty="0"/>
              <a:t> </a:t>
            </a:r>
            <a:r>
              <a:rPr lang="es-MX" dirty="0" err="1"/>
              <a:t>example</a:t>
            </a:r>
            <a:endParaRPr lang="es-MX" sz="1800" dirty="0"/>
          </a:p>
          <a:p>
            <a:pPr lvl="2">
              <a:buFont typeface="Wingdings" panose="05000000000000000000" pitchFamily="2" charset="2"/>
              <a:buChar char="§"/>
            </a:pPr>
            <a:endParaRPr lang="es-MX" sz="20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342900" lvl="1" indent="-342900" algn="just">
              <a:buAutoNum type="arabicPeriod"/>
            </a:pPr>
            <a:endParaRPr lang="es-MX" sz="1300" dirty="0"/>
          </a:p>
          <a:p>
            <a:pPr marL="342900" lvl="1" indent="-342900" algn="just">
              <a:buAutoNum type="arabicPeriod"/>
            </a:pPr>
            <a:endParaRPr lang="es-MX" sz="1300" dirty="0"/>
          </a:p>
          <a:p>
            <a:pPr algn="just"/>
            <a:endParaRPr lang="es-MX" sz="1300" dirty="0"/>
          </a:p>
        </p:txBody>
      </p:sp>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Objetives</a:t>
            </a:r>
            <a:endParaRPr lang="en-US" dirty="0">
              <a:solidFill>
                <a:schemeClr val="tx1">
                  <a:lumMod val="65000"/>
                  <a:lumOff val="35000"/>
                </a:schemeClr>
              </a:solidFill>
            </a:endParaRPr>
          </a:p>
        </p:txBody>
      </p:sp>
    </p:spTree>
    <p:extLst>
      <p:ext uri="{BB962C8B-B14F-4D97-AF65-F5344CB8AC3E}">
        <p14:creationId xmlns:p14="http://schemas.microsoft.com/office/powerpoint/2010/main" val="1823218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 with IBP example</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AF3C68D0-751A-F7DF-90FF-93C7ABADAB23}"/>
              </a:ext>
            </a:extLst>
          </p:cNvPr>
          <p:cNvPicPr>
            <a:picLocks noChangeAspect="1"/>
          </p:cNvPicPr>
          <p:nvPr/>
        </p:nvPicPr>
        <p:blipFill>
          <a:blip r:embed="rId3"/>
          <a:stretch>
            <a:fillRect/>
          </a:stretch>
        </p:blipFill>
        <p:spPr>
          <a:xfrm>
            <a:off x="324000" y="1532556"/>
            <a:ext cx="8496001" cy="4530325"/>
          </a:xfrm>
          <a:prstGeom prst="rect">
            <a:avLst/>
          </a:prstGeom>
        </p:spPr>
      </p:pic>
    </p:spTree>
    <p:extLst>
      <p:ext uri="{BB962C8B-B14F-4D97-AF65-F5344CB8AC3E}">
        <p14:creationId xmlns:p14="http://schemas.microsoft.com/office/powerpoint/2010/main" val="2285817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 with IBP example</a:t>
            </a:r>
            <a:endParaRPr lang="en-US" dirty="0">
              <a:solidFill>
                <a:schemeClr val="tx1">
                  <a:lumMod val="65000"/>
                  <a:lumOff val="35000"/>
                </a:schemeClr>
              </a:solidFill>
            </a:endParaRPr>
          </a:p>
        </p:txBody>
      </p:sp>
      <p:pic>
        <p:nvPicPr>
          <p:cNvPr id="4" name="Picture 3">
            <a:extLst>
              <a:ext uri="{FF2B5EF4-FFF2-40B4-BE49-F238E27FC236}">
                <a16:creationId xmlns:a16="http://schemas.microsoft.com/office/drawing/2014/main" id="{097840B3-305F-9F78-0D8F-25AD3712E359}"/>
              </a:ext>
            </a:extLst>
          </p:cNvPr>
          <p:cNvPicPr>
            <a:picLocks noChangeAspect="1"/>
          </p:cNvPicPr>
          <p:nvPr/>
        </p:nvPicPr>
        <p:blipFill>
          <a:blip r:embed="rId3"/>
          <a:stretch>
            <a:fillRect/>
          </a:stretch>
        </p:blipFill>
        <p:spPr>
          <a:xfrm>
            <a:off x="324001" y="1435473"/>
            <a:ext cx="8496000" cy="4876800"/>
          </a:xfrm>
          <a:prstGeom prst="rect">
            <a:avLst/>
          </a:prstGeom>
        </p:spPr>
      </p:pic>
    </p:spTree>
    <p:extLst>
      <p:ext uri="{BB962C8B-B14F-4D97-AF65-F5344CB8AC3E}">
        <p14:creationId xmlns:p14="http://schemas.microsoft.com/office/powerpoint/2010/main" val="3254284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 with IBP example</a:t>
            </a:r>
            <a:endParaRPr lang="en-US" dirty="0">
              <a:solidFill>
                <a:schemeClr val="tx1">
                  <a:lumMod val="65000"/>
                  <a:lumOff val="35000"/>
                </a:schemeClr>
              </a:solidFill>
            </a:endParaRPr>
          </a:p>
        </p:txBody>
      </p:sp>
      <p:pic>
        <p:nvPicPr>
          <p:cNvPr id="4" name="Picture 3">
            <a:extLst>
              <a:ext uri="{FF2B5EF4-FFF2-40B4-BE49-F238E27FC236}">
                <a16:creationId xmlns:a16="http://schemas.microsoft.com/office/drawing/2014/main" id="{097840B3-305F-9F78-0D8F-25AD3712E359}"/>
              </a:ext>
            </a:extLst>
          </p:cNvPr>
          <p:cNvPicPr>
            <a:picLocks noChangeAspect="1"/>
          </p:cNvPicPr>
          <p:nvPr/>
        </p:nvPicPr>
        <p:blipFill>
          <a:blip r:embed="rId3"/>
          <a:stretch>
            <a:fillRect/>
          </a:stretch>
        </p:blipFill>
        <p:spPr>
          <a:xfrm>
            <a:off x="324001" y="1435473"/>
            <a:ext cx="8496000" cy="4876800"/>
          </a:xfrm>
          <a:prstGeom prst="rect">
            <a:avLst/>
          </a:prstGeom>
        </p:spPr>
      </p:pic>
    </p:spTree>
    <p:extLst>
      <p:ext uri="{BB962C8B-B14F-4D97-AF65-F5344CB8AC3E}">
        <p14:creationId xmlns:p14="http://schemas.microsoft.com/office/powerpoint/2010/main" val="1977264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367" y="388471"/>
            <a:ext cx="6384297" cy="357546"/>
          </a:xfrm>
        </p:spPr>
        <p:txBody>
          <a:bodyPr/>
          <a:lstStyle/>
          <a:p>
            <a:r>
              <a:rPr lang="en-US" dirty="0"/>
              <a:t>Data cleansing based on variant test</a:t>
            </a:r>
            <a:endParaRPr lang="es-MX" dirty="0"/>
          </a:p>
        </p:txBody>
      </p:sp>
      <p:pic>
        <p:nvPicPr>
          <p:cNvPr id="5" name="Picture 4">
            <a:extLst>
              <a:ext uri="{FF2B5EF4-FFF2-40B4-BE49-F238E27FC236}">
                <a16:creationId xmlns:a16="http://schemas.microsoft.com/office/drawing/2014/main" id="{5FF23D5E-7CC4-D0BB-327B-FF4A58E26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232" y="1566458"/>
            <a:ext cx="7598664" cy="4825151"/>
          </a:xfrm>
          <a:prstGeom prst="rect">
            <a:avLst/>
          </a:prstGeom>
        </p:spPr>
      </p:pic>
    </p:spTree>
    <p:extLst>
      <p:ext uri="{BB962C8B-B14F-4D97-AF65-F5344CB8AC3E}">
        <p14:creationId xmlns:p14="http://schemas.microsoft.com/office/powerpoint/2010/main" val="322693962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00" y="845671"/>
            <a:ext cx="6384297" cy="357546"/>
          </a:xfrm>
        </p:spPr>
        <p:txBody>
          <a:bodyPr/>
          <a:lstStyle/>
          <a:p>
            <a:r>
              <a:rPr lang="en-US" dirty="0"/>
              <a:t>Data Cleansing using IQR(</a:t>
            </a:r>
            <a:r>
              <a:rPr lang="en-US" dirty="0" err="1"/>
              <a:t>Interquartiles</a:t>
            </a:r>
            <a:r>
              <a:rPr lang="en-US" dirty="0"/>
              <a:t>)</a:t>
            </a:r>
            <a:br>
              <a:rPr lang="es-ES" dirty="0"/>
            </a:br>
            <a:endParaRPr lang="es-MX" dirty="0"/>
          </a:p>
        </p:txBody>
      </p:sp>
      <p:pic>
        <p:nvPicPr>
          <p:cNvPr id="5" name="Picture 4">
            <a:extLst>
              <a:ext uri="{FF2B5EF4-FFF2-40B4-BE49-F238E27FC236}">
                <a16:creationId xmlns:a16="http://schemas.microsoft.com/office/drawing/2014/main" id="{F0DC9069-6E32-0E8A-1D28-3AAF1A8B86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776" y="1833372"/>
            <a:ext cx="7708392" cy="3854196"/>
          </a:xfrm>
          <a:prstGeom prst="rect">
            <a:avLst/>
          </a:prstGeom>
        </p:spPr>
      </p:pic>
    </p:spTree>
    <p:extLst>
      <p:ext uri="{BB962C8B-B14F-4D97-AF65-F5344CB8AC3E}">
        <p14:creationId xmlns:p14="http://schemas.microsoft.com/office/powerpoint/2010/main" val="380115855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 with IBP example</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8E2DAE00-A731-3DA1-4149-AEAACEE43B40}"/>
              </a:ext>
            </a:extLst>
          </p:cNvPr>
          <p:cNvPicPr>
            <a:picLocks noChangeAspect="1"/>
          </p:cNvPicPr>
          <p:nvPr/>
        </p:nvPicPr>
        <p:blipFill>
          <a:blip r:embed="rId3"/>
          <a:stretch>
            <a:fillRect/>
          </a:stretch>
        </p:blipFill>
        <p:spPr>
          <a:xfrm>
            <a:off x="324001" y="1469286"/>
            <a:ext cx="8496000" cy="4929157"/>
          </a:xfrm>
          <a:prstGeom prst="rect">
            <a:avLst/>
          </a:prstGeom>
        </p:spPr>
      </p:pic>
    </p:spTree>
    <p:extLst>
      <p:ext uri="{BB962C8B-B14F-4D97-AF65-F5344CB8AC3E}">
        <p14:creationId xmlns:p14="http://schemas.microsoft.com/office/powerpoint/2010/main" val="901869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 with IBP example</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8E2DAE00-A731-3DA1-4149-AEAACEE43B40}"/>
              </a:ext>
            </a:extLst>
          </p:cNvPr>
          <p:cNvPicPr>
            <a:picLocks noChangeAspect="1"/>
          </p:cNvPicPr>
          <p:nvPr/>
        </p:nvPicPr>
        <p:blipFill>
          <a:blip r:embed="rId3"/>
          <a:stretch>
            <a:fillRect/>
          </a:stretch>
        </p:blipFill>
        <p:spPr>
          <a:xfrm>
            <a:off x="324001" y="1469286"/>
            <a:ext cx="8496000" cy="4929157"/>
          </a:xfrm>
          <a:prstGeom prst="rect">
            <a:avLst/>
          </a:prstGeom>
        </p:spPr>
      </p:pic>
    </p:spTree>
    <p:extLst>
      <p:ext uri="{BB962C8B-B14F-4D97-AF65-F5344CB8AC3E}">
        <p14:creationId xmlns:p14="http://schemas.microsoft.com/office/powerpoint/2010/main" val="3107657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 with IBP example</a:t>
            </a:r>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5AC38DD5-9F7F-3109-4BC6-292E8A2E55F1}"/>
              </a:ext>
            </a:extLst>
          </p:cNvPr>
          <p:cNvPicPr>
            <a:picLocks noChangeAspect="1"/>
          </p:cNvPicPr>
          <p:nvPr/>
        </p:nvPicPr>
        <p:blipFill>
          <a:blip r:embed="rId3"/>
          <a:stretch>
            <a:fillRect/>
          </a:stretch>
        </p:blipFill>
        <p:spPr>
          <a:xfrm>
            <a:off x="324000" y="2936618"/>
            <a:ext cx="8496000" cy="3305175"/>
          </a:xfrm>
          <a:prstGeom prst="rect">
            <a:avLst/>
          </a:prstGeom>
        </p:spPr>
      </p:pic>
      <p:sp>
        <p:nvSpPr>
          <p:cNvPr id="4" name="TextBox 3">
            <a:extLst>
              <a:ext uri="{FF2B5EF4-FFF2-40B4-BE49-F238E27FC236}">
                <a16:creationId xmlns:a16="http://schemas.microsoft.com/office/drawing/2014/main" id="{D24FB26D-10B4-0BDD-641A-F08898AD42FA}"/>
              </a:ext>
            </a:extLst>
          </p:cNvPr>
          <p:cNvSpPr txBox="1"/>
          <p:nvPr/>
        </p:nvSpPr>
        <p:spPr>
          <a:xfrm>
            <a:off x="324000" y="1269645"/>
            <a:ext cx="8496000" cy="1200329"/>
          </a:xfrm>
          <a:prstGeom prst="rect">
            <a:avLst/>
          </a:prstGeom>
          <a:noFill/>
        </p:spPr>
        <p:txBody>
          <a:bodyPr wrap="square">
            <a:spAutoFit/>
          </a:bodyPr>
          <a:lstStyle/>
          <a:p>
            <a:r>
              <a:rPr lang="en-US" b="0" i="0" dirty="0">
                <a:solidFill>
                  <a:srgbClr val="BCCF00"/>
                </a:solidFill>
                <a:effectLst/>
                <a:latin typeface="Accura-Regular"/>
              </a:rPr>
              <a:t>Maximum Number of Trees</a:t>
            </a:r>
            <a:endParaRPr lang="en-US" dirty="0">
              <a:solidFill>
                <a:srgbClr val="3B4848"/>
              </a:solidFill>
              <a:latin typeface="Accura-Regular"/>
            </a:endParaRPr>
          </a:p>
          <a:p>
            <a:r>
              <a:rPr lang="en-US" b="0" i="0" dirty="0">
                <a:solidFill>
                  <a:srgbClr val="3B4848"/>
                </a:solidFill>
                <a:effectLst/>
                <a:latin typeface="Accura-Regular"/>
              </a:rPr>
              <a:t>Overfitting is a significant risk if too many decision trees are used in the algorithm. Using this parameter we can define a maximum threshold for the total number of trees considered in the calculation.</a:t>
            </a:r>
            <a:endParaRPr lang="en-US" dirty="0"/>
          </a:p>
        </p:txBody>
      </p:sp>
    </p:spTree>
    <p:extLst>
      <p:ext uri="{BB962C8B-B14F-4D97-AF65-F5344CB8AC3E}">
        <p14:creationId xmlns:p14="http://schemas.microsoft.com/office/powerpoint/2010/main" val="1542151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 with IBP example</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283748B7-BDB0-3865-BE23-E75D97481ADC}"/>
              </a:ext>
            </a:extLst>
          </p:cNvPr>
          <p:cNvPicPr>
            <a:picLocks noChangeAspect="1"/>
          </p:cNvPicPr>
          <p:nvPr/>
        </p:nvPicPr>
        <p:blipFill>
          <a:blip r:embed="rId3"/>
          <a:stretch>
            <a:fillRect/>
          </a:stretch>
        </p:blipFill>
        <p:spPr>
          <a:xfrm>
            <a:off x="217674" y="2222090"/>
            <a:ext cx="8687386" cy="2721994"/>
          </a:xfrm>
          <a:prstGeom prst="rect">
            <a:avLst/>
          </a:prstGeom>
        </p:spPr>
      </p:pic>
      <p:pic>
        <p:nvPicPr>
          <p:cNvPr id="4" name="Picture 3">
            <a:extLst>
              <a:ext uri="{FF2B5EF4-FFF2-40B4-BE49-F238E27FC236}">
                <a16:creationId xmlns:a16="http://schemas.microsoft.com/office/drawing/2014/main" id="{EACFD7F9-291B-7FE9-159F-7BF84AC14666}"/>
              </a:ext>
            </a:extLst>
          </p:cNvPr>
          <p:cNvPicPr>
            <a:picLocks noChangeAspect="1"/>
          </p:cNvPicPr>
          <p:nvPr/>
        </p:nvPicPr>
        <p:blipFill>
          <a:blip r:embed="rId4"/>
          <a:stretch>
            <a:fillRect/>
          </a:stretch>
        </p:blipFill>
        <p:spPr>
          <a:xfrm>
            <a:off x="217674" y="5142270"/>
            <a:ext cx="8602326" cy="1391729"/>
          </a:xfrm>
          <a:prstGeom prst="rect">
            <a:avLst/>
          </a:prstGeom>
        </p:spPr>
      </p:pic>
      <p:sp>
        <p:nvSpPr>
          <p:cNvPr id="5" name="TextBox 4">
            <a:extLst>
              <a:ext uri="{FF2B5EF4-FFF2-40B4-BE49-F238E27FC236}">
                <a16:creationId xmlns:a16="http://schemas.microsoft.com/office/drawing/2014/main" id="{D092AE5C-B31D-B392-1CE2-D4ACEC6610A7}"/>
              </a:ext>
            </a:extLst>
          </p:cNvPr>
          <p:cNvSpPr txBox="1"/>
          <p:nvPr/>
        </p:nvSpPr>
        <p:spPr>
          <a:xfrm>
            <a:off x="217674" y="1278186"/>
            <a:ext cx="8602326" cy="923330"/>
          </a:xfrm>
          <a:prstGeom prst="rect">
            <a:avLst/>
          </a:prstGeom>
          <a:noFill/>
        </p:spPr>
        <p:txBody>
          <a:bodyPr wrap="square">
            <a:spAutoFit/>
          </a:bodyPr>
          <a:lstStyle/>
          <a:p>
            <a:r>
              <a:rPr lang="en-US" b="0" i="0" dirty="0">
                <a:solidFill>
                  <a:srgbClr val="BCCF00"/>
                </a:solidFill>
                <a:effectLst/>
                <a:latin typeface="Accura-Regular"/>
              </a:rPr>
              <a:t>Independent Variables</a:t>
            </a:r>
            <a:r>
              <a:rPr lang="en-US" b="1" i="0" dirty="0">
                <a:solidFill>
                  <a:srgbClr val="3B4848"/>
                </a:solidFill>
                <a:effectLst/>
                <a:latin typeface="Accura-Regular"/>
              </a:rPr>
              <a:t> - t</a:t>
            </a:r>
            <a:r>
              <a:rPr lang="en-US" b="0" i="0" dirty="0">
                <a:solidFill>
                  <a:srgbClr val="3B4848"/>
                </a:solidFill>
                <a:effectLst/>
                <a:latin typeface="Accura-Regular"/>
              </a:rPr>
              <a:t>he GBDT model also allows the addition of Independent Variables which are then considered in the regressive analysis to explain variations in the sales history data.</a:t>
            </a:r>
            <a:endParaRPr lang="en-US" dirty="0"/>
          </a:p>
        </p:txBody>
      </p:sp>
    </p:spTree>
    <p:extLst>
      <p:ext uri="{BB962C8B-B14F-4D97-AF65-F5344CB8AC3E}">
        <p14:creationId xmlns:p14="http://schemas.microsoft.com/office/powerpoint/2010/main" val="3493089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 with IBP example</a:t>
            </a:r>
            <a:endParaRPr lang="en-US" dirty="0">
              <a:solidFill>
                <a:schemeClr val="tx1">
                  <a:lumMod val="65000"/>
                  <a:lumOff val="35000"/>
                </a:schemeClr>
              </a:solidFill>
            </a:endParaRPr>
          </a:p>
        </p:txBody>
      </p:sp>
      <p:pic>
        <p:nvPicPr>
          <p:cNvPr id="4" name="Picture 3">
            <a:extLst>
              <a:ext uri="{FF2B5EF4-FFF2-40B4-BE49-F238E27FC236}">
                <a16:creationId xmlns:a16="http://schemas.microsoft.com/office/drawing/2014/main" id="{EACFD7F9-291B-7FE9-159F-7BF84AC14666}"/>
              </a:ext>
            </a:extLst>
          </p:cNvPr>
          <p:cNvPicPr>
            <a:picLocks noChangeAspect="1"/>
          </p:cNvPicPr>
          <p:nvPr/>
        </p:nvPicPr>
        <p:blipFill>
          <a:blip r:embed="rId3"/>
          <a:stretch>
            <a:fillRect/>
          </a:stretch>
        </p:blipFill>
        <p:spPr>
          <a:xfrm>
            <a:off x="217674" y="2831690"/>
            <a:ext cx="8602326" cy="1391729"/>
          </a:xfrm>
          <a:prstGeom prst="rect">
            <a:avLst/>
          </a:prstGeom>
        </p:spPr>
      </p:pic>
      <p:sp>
        <p:nvSpPr>
          <p:cNvPr id="5" name="TextBox 4">
            <a:extLst>
              <a:ext uri="{FF2B5EF4-FFF2-40B4-BE49-F238E27FC236}">
                <a16:creationId xmlns:a16="http://schemas.microsoft.com/office/drawing/2014/main" id="{D092AE5C-B31D-B392-1CE2-D4ACEC6610A7}"/>
              </a:ext>
            </a:extLst>
          </p:cNvPr>
          <p:cNvSpPr txBox="1"/>
          <p:nvPr/>
        </p:nvSpPr>
        <p:spPr>
          <a:xfrm>
            <a:off x="217674" y="1278186"/>
            <a:ext cx="8602326" cy="1200329"/>
          </a:xfrm>
          <a:prstGeom prst="rect">
            <a:avLst/>
          </a:prstGeom>
          <a:noFill/>
        </p:spPr>
        <p:txBody>
          <a:bodyPr wrap="square">
            <a:spAutoFit/>
          </a:bodyPr>
          <a:lstStyle/>
          <a:p>
            <a:r>
              <a:rPr lang="en-US" b="0" i="0" dirty="0">
                <a:solidFill>
                  <a:srgbClr val="BCCF00"/>
                </a:solidFill>
                <a:effectLst/>
                <a:latin typeface="Accura-Regular"/>
              </a:rPr>
              <a:t>System-Generated Features</a:t>
            </a:r>
            <a:r>
              <a:rPr lang="en-US" b="1" i="0" dirty="0">
                <a:solidFill>
                  <a:srgbClr val="3B4848"/>
                </a:solidFill>
                <a:effectLst/>
                <a:latin typeface="Accura-Regular"/>
              </a:rPr>
              <a:t> - </a:t>
            </a:r>
            <a:r>
              <a:rPr lang="en-US" b="0" i="0" dirty="0">
                <a:solidFill>
                  <a:srgbClr val="3B4848"/>
                </a:solidFill>
                <a:effectLst/>
                <a:latin typeface="Accura-Regular"/>
              </a:rPr>
              <a:t>IBP also offers a number of time-based, system generated features with which to leverage the algorithm. These features allow the model to capture seasonality to help expound the variances in sales history and enhance the predictive results</a:t>
            </a:r>
            <a:endParaRPr lang="en-US" dirty="0"/>
          </a:p>
        </p:txBody>
      </p:sp>
    </p:spTree>
    <p:extLst>
      <p:ext uri="{BB962C8B-B14F-4D97-AF65-F5344CB8AC3E}">
        <p14:creationId xmlns:p14="http://schemas.microsoft.com/office/powerpoint/2010/main" val="2351994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SAP IBP at Danone</a:t>
            </a:r>
            <a:endParaRPr lang="en-US" dirty="0">
              <a:solidFill>
                <a:schemeClr val="tx1">
                  <a:lumMod val="65000"/>
                  <a:lumOff val="35000"/>
                </a:schemeClr>
              </a:solidFill>
            </a:endParaRPr>
          </a:p>
        </p:txBody>
      </p:sp>
      <p:pic>
        <p:nvPicPr>
          <p:cNvPr id="9" name="Picture 8">
            <a:extLst>
              <a:ext uri="{FF2B5EF4-FFF2-40B4-BE49-F238E27FC236}">
                <a16:creationId xmlns:a16="http://schemas.microsoft.com/office/drawing/2014/main" id="{7CE920D9-11F9-FD41-45FD-80F23F576053}"/>
              </a:ext>
            </a:extLst>
          </p:cNvPr>
          <p:cNvPicPr>
            <a:picLocks noChangeAspect="1"/>
          </p:cNvPicPr>
          <p:nvPr/>
        </p:nvPicPr>
        <p:blipFill>
          <a:blip r:embed="rId3"/>
          <a:stretch>
            <a:fillRect/>
          </a:stretch>
        </p:blipFill>
        <p:spPr>
          <a:xfrm>
            <a:off x="241005" y="938383"/>
            <a:ext cx="8578995" cy="5156848"/>
          </a:xfrm>
          <a:prstGeom prst="rect">
            <a:avLst/>
          </a:prstGeom>
        </p:spPr>
      </p:pic>
      <p:pic>
        <p:nvPicPr>
          <p:cNvPr id="3" name="Picture 2">
            <a:extLst>
              <a:ext uri="{FF2B5EF4-FFF2-40B4-BE49-F238E27FC236}">
                <a16:creationId xmlns:a16="http://schemas.microsoft.com/office/drawing/2014/main" id="{BE2D50AF-6A8E-C49E-4DC9-E00FF8F77CBA}"/>
              </a:ext>
            </a:extLst>
          </p:cNvPr>
          <p:cNvPicPr>
            <a:picLocks noChangeAspect="1"/>
          </p:cNvPicPr>
          <p:nvPr/>
        </p:nvPicPr>
        <p:blipFill>
          <a:blip r:embed="rId4"/>
          <a:stretch>
            <a:fillRect/>
          </a:stretch>
        </p:blipFill>
        <p:spPr>
          <a:xfrm>
            <a:off x="4572000" y="3557620"/>
            <a:ext cx="4311218" cy="2361997"/>
          </a:xfrm>
          <a:prstGeom prst="rect">
            <a:avLst/>
          </a:prstGeom>
        </p:spPr>
      </p:pic>
    </p:spTree>
    <p:extLst>
      <p:ext uri="{BB962C8B-B14F-4D97-AF65-F5344CB8AC3E}">
        <p14:creationId xmlns:p14="http://schemas.microsoft.com/office/powerpoint/2010/main" val="2726033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 with IBP example</a:t>
            </a:r>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A0FB55D2-CEFB-3A4C-9712-2A8C308AAB40}"/>
              </a:ext>
            </a:extLst>
          </p:cNvPr>
          <p:cNvPicPr>
            <a:picLocks noChangeAspect="1"/>
          </p:cNvPicPr>
          <p:nvPr/>
        </p:nvPicPr>
        <p:blipFill>
          <a:blip r:embed="rId3"/>
          <a:stretch>
            <a:fillRect/>
          </a:stretch>
        </p:blipFill>
        <p:spPr>
          <a:xfrm>
            <a:off x="324000" y="1367455"/>
            <a:ext cx="8496000" cy="4929476"/>
          </a:xfrm>
          <a:prstGeom prst="rect">
            <a:avLst/>
          </a:prstGeom>
        </p:spPr>
      </p:pic>
    </p:spTree>
    <p:extLst>
      <p:ext uri="{BB962C8B-B14F-4D97-AF65-F5344CB8AC3E}">
        <p14:creationId xmlns:p14="http://schemas.microsoft.com/office/powerpoint/2010/main" val="2226188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 with IBP example</a:t>
            </a:r>
            <a:endParaRPr lang="en-US" dirty="0">
              <a:solidFill>
                <a:schemeClr val="tx1">
                  <a:lumMod val="65000"/>
                  <a:lumOff val="35000"/>
                </a:schemeClr>
              </a:solidFill>
            </a:endParaRPr>
          </a:p>
        </p:txBody>
      </p:sp>
      <p:pic>
        <p:nvPicPr>
          <p:cNvPr id="4" name="Picture 3">
            <a:extLst>
              <a:ext uri="{FF2B5EF4-FFF2-40B4-BE49-F238E27FC236}">
                <a16:creationId xmlns:a16="http://schemas.microsoft.com/office/drawing/2014/main" id="{881629EF-A9BC-5FC0-79FD-B356F217ACE6}"/>
              </a:ext>
            </a:extLst>
          </p:cNvPr>
          <p:cNvPicPr>
            <a:picLocks noChangeAspect="1"/>
          </p:cNvPicPr>
          <p:nvPr/>
        </p:nvPicPr>
        <p:blipFill>
          <a:blip r:embed="rId3"/>
          <a:stretch>
            <a:fillRect/>
          </a:stretch>
        </p:blipFill>
        <p:spPr>
          <a:xfrm>
            <a:off x="324000" y="1473566"/>
            <a:ext cx="8496000" cy="4910328"/>
          </a:xfrm>
          <a:prstGeom prst="rect">
            <a:avLst/>
          </a:prstGeom>
        </p:spPr>
      </p:pic>
    </p:spTree>
    <p:extLst>
      <p:ext uri="{BB962C8B-B14F-4D97-AF65-F5344CB8AC3E}">
        <p14:creationId xmlns:p14="http://schemas.microsoft.com/office/powerpoint/2010/main" val="945664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 with IBP example</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63D80E93-EEEF-5FB5-D982-9AAF024CE353}"/>
              </a:ext>
            </a:extLst>
          </p:cNvPr>
          <p:cNvPicPr>
            <a:picLocks noChangeAspect="1"/>
          </p:cNvPicPr>
          <p:nvPr/>
        </p:nvPicPr>
        <p:blipFill>
          <a:blip r:embed="rId3"/>
          <a:stretch>
            <a:fillRect/>
          </a:stretch>
        </p:blipFill>
        <p:spPr>
          <a:xfrm>
            <a:off x="850605" y="1336593"/>
            <a:ext cx="7119102" cy="5062988"/>
          </a:xfrm>
          <a:prstGeom prst="rect">
            <a:avLst/>
          </a:prstGeom>
        </p:spPr>
      </p:pic>
    </p:spTree>
    <p:extLst>
      <p:ext uri="{BB962C8B-B14F-4D97-AF65-F5344CB8AC3E}">
        <p14:creationId xmlns:p14="http://schemas.microsoft.com/office/powerpoint/2010/main" val="3937292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 with IBP example</a:t>
            </a:r>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ED3A9B56-526A-52B3-3EDA-87DE746244AC}"/>
              </a:ext>
            </a:extLst>
          </p:cNvPr>
          <p:cNvPicPr>
            <a:picLocks noChangeAspect="1"/>
          </p:cNvPicPr>
          <p:nvPr/>
        </p:nvPicPr>
        <p:blipFill>
          <a:blip r:embed="rId3"/>
          <a:stretch>
            <a:fillRect/>
          </a:stretch>
        </p:blipFill>
        <p:spPr>
          <a:xfrm>
            <a:off x="324000" y="1543670"/>
            <a:ext cx="8155172" cy="4411940"/>
          </a:xfrm>
          <a:prstGeom prst="rect">
            <a:avLst/>
          </a:prstGeom>
        </p:spPr>
      </p:pic>
    </p:spTree>
    <p:extLst>
      <p:ext uri="{BB962C8B-B14F-4D97-AF65-F5344CB8AC3E}">
        <p14:creationId xmlns:p14="http://schemas.microsoft.com/office/powerpoint/2010/main" val="1631784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 with IBP example</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5758F9CE-5138-FEEC-FFC0-C471242D3F29}"/>
              </a:ext>
            </a:extLst>
          </p:cNvPr>
          <p:cNvPicPr>
            <a:picLocks noChangeAspect="1"/>
          </p:cNvPicPr>
          <p:nvPr/>
        </p:nvPicPr>
        <p:blipFill>
          <a:blip r:embed="rId3"/>
          <a:stretch>
            <a:fillRect/>
          </a:stretch>
        </p:blipFill>
        <p:spPr>
          <a:xfrm>
            <a:off x="1243652" y="1477926"/>
            <a:ext cx="6223686" cy="4943586"/>
          </a:xfrm>
          <a:prstGeom prst="rect">
            <a:avLst/>
          </a:prstGeom>
        </p:spPr>
      </p:pic>
    </p:spTree>
    <p:extLst>
      <p:ext uri="{BB962C8B-B14F-4D97-AF65-F5344CB8AC3E}">
        <p14:creationId xmlns:p14="http://schemas.microsoft.com/office/powerpoint/2010/main" val="104231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 with IBP example</a:t>
            </a:r>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7507E871-FFE0-4AED-ADCB-2D6ED42940A9}"/>
              </a:ext>
            </a:extLst>
          </p:cNvPr>
          <p:cNvPicPr>
            <a:picLocks noChangeAspect="1"/>
          </p:cNvPicPr>
          <p:nvPr/>
        </p:nvPicPr>
        <p:blipFill>
          <a:blip r:embed="rId3"/>
          <a:stretch>
            <a:fillRect/>
          </a:stretch>
        </p:blipFill>
        <p:spPr>
          <a:xfrm>
            <a:off x="324000" y="1470134"/>
            <a:ext cx="8496000" cy="5063866"/>
          </a:xfrm>
          <a:prstGeom prst="rect">
            <a:avLst/>
          </a:prstGeom>
        </p:spPr>
      </p:pic>
    </p:spTree>
    <p:extLst>
      <p:ext uri="{BB962C8B-B14F-4D97-AF65-F5344CB8AC3E}">
        <p14:creationId xmlns:p14="http://schemas.microsoft.com/office/powerpoint/2010/main" val="1303563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Gradient Boosting with IBP example</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305753CD-CD48-1593-C46B-860094636805}"/>
              </a:ext>
            </a:extLst>
          </p:cNvPr>
          <p:cNvPicPr>
            <a:picLocks noChangeAspect="1"/>
          </p:cNvPicPr>
          <p:nvPr/>
        </p:nvPicPr>
        <p:blipFill>
          <a:blip r:embed="rId3"/>
          <a:stretch>
            <a:fillRect/>
          </a:stretch>
        </p:blipFill>
        <p:spPr>
          <a:xfrm>
            <a:off x="324001" y="1757160"/>
            <a:ext cx="8496000" cy="4133850"/>
          </a:xfrm>
          <a:prstGeom prst="rect">
            <a:avLst/>
          </a:prstGeom>
        </p:spPr>
      </p:pic>
    </p:spTree>
    <p:extLst>
      <p:ext uri="{BB962C8B-B14F-4D97-AF65-F5344CB8AC3E}">
        <p14:creationId xmlns:p14="http://schemas.microsoft.com/office/powerpoint/2010/main" val="1612808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D18339-675C-014C-4A8F-BE49021A82AA}"/>
              </a:ext>
            </a:extLst>
          </p:cNvPr>
          <p:cNvPicPr>
            <a:picLocks noChangeAspect="1"/>
          </p:cNvPicPr>
          <p:nvPr/>
        </p:nvPicPr>
        <p:blipFill>
          <a:blip r:embed="rId3"/>
          <a:stretch>
            <a:fillRect/>
          </a:stretch>
        </p:blipFill>
        <p:spPr>
          <a:xfrm>
            <a:off x="7951" y="0"/>
            <a:ext cx="9144000" cy="6858000"/>
          </a:xfrm>
          <a:prstGeom prst="rect">
            <a:avLst/>
          </a:prstGeom>
        </p:spPr>
      </p:pic>
      <p:sp>
        <p:nvSpPr>
          <p:cNvPr id="11" name="Title 4">
            <a:extLst>
              <a:ext uri="{FF2B5EF4-FFF2-40B4-BE49-F238E27FC236}">
                <a16:creationId xmlns:a16="http://schemas.microsoft.com/office/drawing/2014/main" id="{D72E85CF-D9AC-9146-81EE-BA417C3929B2}"/>
              </a:ext>
            </a:extLst>
          </p:cNvPr>
          <p:cNvSpPr>
            <a:spLocks noGrp="1"/>
          </p:cNvSpPr>
          <p:nvPr>
            <p:ph type="ctrTitle"/>
          </p:nvPr>
        </p:nvSpPr>
        <p:spPr>
          <a:xfrm>
            <a:off x="323999" y="162000"/>
            <a:ext cx="8495999" cy="1436390"/>
          </a:xfrm>
          <a:solidFill>
            <a:schemeClr val="bg1">
              <a:alpha val="47000"/>
            </a:schemeClr>
          </a:solidFill>
          <a:ln>
            <a:solidFill>
              <a:schemeClr val="bg1"/>
            </a:solidFill>
          </a:ln>
        </p:spPr>
        <p:txBody>
          <a:bodyPr/>
          <a:lstStyle/>
          <a:p>
            <a:pPr algn="ctr"/>
            <a:r>
              <a:rPr lang="en-US" dirty="0"/>
              <a:t>Thank you!</a:t>
            </a:r>
            <a:br>
              <a:rPr lang="en-US" dirty="0"/>
            </a:br>
            <a:r>
              <a:rPr lang="en-US" sz="1800" b="0" dirty="0"/>
              <a:t>Carlos Estevez</a:t>
            </a:r>
            <a:br>
              <a:rPr lang="en-US" sz="1800" b="0" dirty="0"/>
            </a:br>
            <a:r>
              <a:rPr lang="en-US" sz="1800" b="0" dirty="0"/>
              <a:t>carlos@estevez.do</a:t>
            </a:r>
            <a:br>
              <a:rPr lang="en-US" dirty="0"/>
            </a:br>
            <a:br>
              <a:rPr lang="es-MX" sz="1400" dirty="0"/>
            </a:br>
            <a:br>
              <a:rPr lang="es-MX" sz="1400" dirty="0"/>
            </a:br>
            <a:endParaRPr lang="en-US" sz="1400" dirty="0"/>
          </a:p>
        </p:txBody>
      </p:sp>
      <p:sp>
        <p:nvSpPr>
          <p:cNvPr id="5" name="Rectangle 4">
            <a:extLst>
              <a:ext uri="{FF2B5EF4-FFF2-40B4-BE49-F238E27FC236}">
                <a16:creationId xmlns:a16="http://schemas.microsoft.com/office/drawing/2014/main" id="{83A44610-3B6B-97BF-1DD7-3C83DF680A62}"/>
              </a:ext>
            </a:extLst>
          </p:cNvPr>
          <p:cNvSpPr/>
          <p:nvPr/>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873527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err="1"/>
              <a:t>Demand</a:t>
            </a:r>
            <a:r>
              <a:rPr lang="es-ES" dirty="0"/>
              <a:t> </a:t>
            </a:r>
            <a:r>
              <a:rPr lang="es-ES" dirty="0" err="1"/>
              <a:t>planning</a:t>
            </a:r>
            <a:r>
              <a:rPr lang="es-ES" dirty="0"/>
              <a:t> </a:t>
            </a:r>
            <a:r>
              <a:rPr lang="es-ES" dirty="0" err="1"/>
              <a:t>process</a:t>
            </a:r>
            <a:endParaRPr lang="en-US" dirty="0"/>
          </a:p>
        </p:txBody>
      </p:sp>
      <p:pic>
        <p:nvPicPr>
          <p:cNvPr id="6" name="Picture Placeholder 8"/>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t="61" b="61"/>
          <a:stretch/>
        </p:blipFill>
        <p:spPr>
          <a:prstGeom prst="rect">
            <a:avLst/>
          </a:prstGeom>
        </p:spPr>
      </p:pic>
    </p:spTree>
    <p:extLst>
      <p:ext uri="{BB962C8B-B14F-4D97-AF65-F5344CB8AC3E}">
        <p14:creationId xmlns:p14="http://schemas.microsoft.com/office/powerpoint/2010/main" val="3356523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791809" y="1404438"/>
            <a:ext cx="3925472" cy="5129562"/>
          </a:xfrm>
        </p:spPr>
        <p:txBody>
          <a:bodyPr/>
          <a:lstStyle/>
          <a:p>
            <a:pPr marL="285750" lvl="0" indent="-285750">
              <a:buFont typeface="Arial" panose="020B0604020202020204" pitchFamily="34" charset="0"/>
              <a:buChar char="•"/>
            </a:pPr>
            <a:r>
              <a:rPr lang="en-US" sz="1200" b="1" dirty="0"/>
              <a:t>Demand planning </a:t>
            </a:r>
            <a:r>
              <a:rPr lang="en-US" sz="1200" dirty="0"/>
              <a:t>is the starting point in the manufacturing process, and the success of a company relies on identifying the right forecast for its product. Otherwise, the company will suffer a financial loss due to overstocks or stockouts</a:t>
            </a:r>
          </a:p>
          <a:p>
            <a:pPr marL="285750" lvl="0" indent="-285750">
              <a:buFont typeface="Arial" panose="020B0604020202020204" pitchFamily="34" charset="0"/>
              <a:buChar char="•"/>
            </a:pPr>
            <a:r>
              <a:rPr lang="en-US" sz="1200" dirty="0"/>
              <a:t>Demand planning is made up of forecasting</a:t>
            </a:r>
          </a:p>
          <a:p>
            <a:pPr marL="285750" lvl="0" indent="-285750">
              <a:buFont typeface="Arial" panose="020B0604020202020204" pitchFamily="34" charset="0"/>
              <a:buChar char="•"/>
            </a:pPr>
            <a:r>
              <a:rPr lang="en-US" sz="1200" dirty="0"/>
              <a:t>Demand planning is a multistep process that depends on forecasting efforts and data quality</a:t>
            </a:r>
          </a:p>
          <a:p>
            <a:pPr marL="285750" lvl="0" indent="-285750">
              <a:buFont typeface="Arial" panose="020B0604020202020204" pitchFamily="34" charset="0"/>
              <a:buChar char="•"/>
            </a:pPr>
            <a:r>
              <a:rPr lang="en-US" sz="1200" b="1" dirty="0"/>
              <a:t>The clearer your historical data is, the more accurate your demand planning output will be</a:t>
            </a:r>
          </a:p>
          <a:p>
            <a:pPr marL="285750" lvl="0" indent="-285750">
              <a:buFont typeface="Arial" panose="020B0604020202020204" pitchFamily="34" charset="0"/>
              <a:buChar char="•"/>
            </a:pPr>
            <a:r>
              <a:rPr lang="en-US" sz="1200" b="1" dirty="0"/>
              <a:t>Gathering the right input </a:t>
            </a:r>
            <a:r>
              <a:rPr lang="en-US" sz="1200" dirty="0"/>
              <a:t>while considering all the aspects of data collection, including seasonality and trends</a:t>
            </a:r>
          </a:p>
          <a:p>
            <a:pPr marL="285750" lvl="0" indent="-285750">
              <a:buFont typeface="Arial" panose="020B0604020202020204" pitchFamily="34" charset="0"/>
              <a:buChar char="•"/>
            </a:pPr>
            <a:r>
              <a:rPr lang="en-US" sz="1200" dirty="0"/>
              <a:t>Machines predict the future data based on </a:t>
            </a:r>
            <a:r>
              <a:rPr lang="en-US" sz="1200" b="1" dirty="0"/>
              <a:t>mathematical and scientific calculations</a:t>
            </a:r>
            <a:r>
              <a:rPr lang="en-US" sz="1200" dirty="0"/>
              <a:t>, while people predict based on intuition and experience. </a:t>
            </a:r>
          </a:p>
          <a:p>
            <a:pPr marL="285750" lvl="0" indent="-285750">
              <a:buFont typeface="Arial" panose="020B0604020202020204" pitchFamily="34" charset="0"/>
              <a:buChar char="•"/>
            </a:pPr>
            <a:r>
              <a:rPr lang="en-US" sz="1200" b="1" dirty="0"/>
              <a:t>Skilled demand planner </a:t>
            </a:r>
            <a:r>
              <a:rPr lang="en-US" sz="1200" dirty="0"/>
              <a:t>must be able to understand the business and judge the market based on the historical data, trends, market competition, and social collaboration</a:t>
            </a:r>
            <a:endParaRPr lang="es-MX" sz="1200" dirty="0"/>
          </a:p>
          <a:p>
            <a:pPr marL="0" lvl="1" indent="0" algn="just">
              <a:buNone/>
            </a:pPr>
            <a:endParaRPr lang="es-MX" sz="1000" dirty="0"/>
          </a:p>
          <a:p>
            <a:pPr marL="0" lvl="1" indent="0" algn="just">
              <a:buNone/>
            </a:pPr>
            <a:endParaRPr lang="es-MX" sz="1000" dirty="0"/>
          </a:p>
          <a:p>
            <a:pPr marL="0" lvl="1" indent="0" algn="just">
              <a:buNone/>
            </a:pPr>
            <a:endParaRPr lang="es-MX" sz="1000" dirty="0"/>
          </a:p>
          <a:p>
            <a:pPr marL="0" lvl="1" indent="0" algn="just">
              <a:buNone/>
            </a:pPr>
            <a:endParaRPr lang="es-MX" sz="1000" dirty="0"/>
          </a:p>
          <a:p>
            <a:pPr marL="342900" lvl="1" indent="-342900" algn="just">
              <a:buAutoNum type="arabicPeriod"/>
            </a:pPr>
            <a:endParaRPr lang="es-MX" sz="1000" dirty="0"/>
          </a:p>
          <a:p>
            <a:pPr marL="342900" lvl="1" indent="-342900" algn="just">
              <a:buAutoNum type="arabicPeriod"/>
            </a:pPr>
            <a:endParaRPr lang="es-MX" sz="1000" dirty="0"/>
          </a:p>
          <a:p>
            <a:pPr algn="just"/>
            <a:endParaRPr lang="es-MX" sz="1300" dirty="0"/>
          </a:p>
        </p:txBody>
      </p:sp>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Demand planning process</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4D9942C5-C5E3-4D1C-BDFA-C539153D7C2B}"/>
              </a:ext>
            </a:extLst>
          </p:cNvPr>
          <p:cNvPicPr/>
          <p:nvPr/>
        </p:nvPicPr>
        <p:blipFill>
          <a:blip r:embed="rId3"/>
          <a:stretch>
            <a:fillRect/>
          </a:stretch>
        </p:blipFill>
        <p:spPr>
          <a:xfrm>
            <a:off x="237392" y="1404438"/>
            <a:ext cx="4448908" cy="3196590"/>
          </a:xfrm>
          <a:prstGeom prst="rect">
            <a:avLst/>
          </a:prstGeom>
        </p:spPr>
      </p:pic>
    </p:spTree>
    <p:extLst>
      <p:ext uri="{BB962C8B-B14F-4D97-AF65-F5344CB8AC3E}">
        <p14:creationId xmlns:p14="http://schemas.microsoft.com/office/powerpoint/2010/main" val="384266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IBP </a:t>
            </a:r>
            <a:r>
              <a:rPr lang="es-MX" dirty="0" err="1">
                <a:solidFill>
                  <a:schemeClr val="tx1">
                    <a:lumMod val="65000"/>
                    <a:lumOff val="35000"/>
                  </a:schemeClr>
                </a:solidFill>
              </a:rPr>
              <a:t>Forecast</a:t>
            </a:r>
            <a:r>
              <a:rPr lang="es-MX" dirty="0">
                <a:solidFill>
                  <a:schemeClr val="tx1">
                    <a:lumMod val="65000"/>
                    <a:lumOff val="35000"/>
                  </a:schemeClr>
                </a:solidFill>
              </a:rPr>
              <a:t> </a:t>
            </a:r>
            <a:r>
              <a:rPr lang="es-MX" dirty="0" err="1">
                <a:solidFill>
                  <a:schemeClr val="tx1">
                    <a:lumMod val="65000"/>
                    <a:lumOff val="35000"/>
                  </a:schemeClr>
                </a:solidFill>
              </a:rPr>
              <a:t>Models</a:t>
            </a:r>
            <a:endParaRPr lang="es-MX" dirty="0">
              <a:solidFill>
                <a:schemeClr val="tx1">
                  <a:lumMod val="65000"/>
                  <a:lumOff val="35000"/>
                </a:schemeClr>
              </a:solidFill>
            </a:endParaRPr>
          </a:p>
        </p:txBody>
      </p:sp>
      <p:pic>
        <p:nvPicPr>
          <p:cNvPr id="3" name="Picture 2">
            <a:extLst>
              <a:ext uri="{FF2B5EF4-FFF2-40B4-BE49-F238E27FC236}">
                <a16:creationId xmlns:a16="http://schemas.microsoft.com/office/drawing/2014/main" id="{94340B8E-AE0C-49EC-B129-01CA82619A11}"/>
              </a:ext>
            </a:extLst>
          </p:cNvPr>
          <p:cNvPicPr>
            <a:picLocks noChangeAspect="1"/>
          </p:cNvPicPr>
          <p:nvPr/>
        </p:nvPicPr>
        <p:blipFill>
          <a:blip r:embed="rId3"/>
          <a:stretch>
            <a:fillRect/>
          </a:stretch>
        </p:blipFill>
        <p:spPr>
          <a:xfrm>
            <a:off x="433387" y="1443037"/>
            <a:ext cx="8105775" cy="4448175"/>
          </a:xfrm>
          <a:prstGeom prst="rect">
            <a:avLst/>
          </a:prstGeom>
        </p:spPr>
      </p:pic>
    </p:spTree>
    <p:extLst>
      <p:ext uri="{BB962C8B-B14F-4D97-AF65-F5344CB8AC3E}">
        <p14:creationId xmlns:p14="http://schemas.microsoft.com/office/powerpoint/2010/main" val="3992439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791809" y="1404438"/>
            <a:ext cx="3925472" cy="5129562"/>
          </a:xfrm>
        </p:spPr>
        <p:txBody>
          <a:bodyPr/>
          <a:lstStyle/>
          <a:p>
            <a:pPr marL="285750" lvl="0" indent="-285750">
              <a:buFont typeface="Arial" panose="020B0604020202020204" pitchFamily="34" charset="0"/>
              <a:buChar char="•"/>
            </a:pPr>
            <a:r>
              <a:rPr lang="en-US" sz="1400" dirty="0"/>
              <a:t>Demand planning accuracy is impacted by internal factors:</a:t>
            </a:r>
          </a:p>
          <a:p>
            <a:pPr marL="465750" lvl="1" indent="-285750">
              <a:buFont typeface="Arial" panose="020B0604020202020204" pitchFamily="34" charset="0"/>
              <a:buChar char="•"/>
            </a:pPr>
            <a:r>
              <a:rPr lang="en-US" sz="1400" dirty="0"/>
              <a:t>Promotion data</a:t>
            </a:r>
          </a:p>
          <a:p>
            <a:pPr marL="465750" lvl="1" indent="-285750">
              <a:buFont typeface="Arial" panose="020B0604020202020204" pitchFamily="34" charset="0"/>
              <a:buChar char="•"/>
            </a:pPr>
            <a:r>
              <a:rPr lang="en-US" sz="1400" dirty="0"/>
              <a:t>Special event: Back to school, Super bowl, Holy week, Children’s day</a:t>
            </a:r>
          </a:p>
          <a:p>
            <a:pPr marL="465750" lvl="1" indent="-285750">
              <a:buFont typeface="Arial" panose="020B0604020202020204" pitchFamily="34" charset="0"/>
              <a:buChar char="•"/>
            </a:pPr>
            <a:r>
              <a:rPr lang="en-US" sz="1400" dirty="0"/>
              <a:t>Seasonal events: The summer, Christmas </a:t>
            </a:r>
          </a:p>
          <a:p>
            <a:pPr marL="285750" lvl="0" indent="-285750">
              <a:buFont typeface="Arial" panose="020B0604020202020204" pitchFamily="34" charset="0"/>
              <a:buChar char="•"/>
            </a:pPr>
            <a:r>
              <a:rPr lang="en-US" sz="1400" dirty="0"/>
              <a:t>You can perform the forecast accuracy of your refined forecast, compare the accuracy with snapshots, and adjust the forecast again to improve the forecast accuracy. A good forecast has a forecast accuracy of more than 85%.</a:t>
            </a:r>
            <a:endParaRPr lang="es-MX" sz="1400" dirty="0"/>
          </a:p>
          <a:p>
            <a:pPr marL="0" lvl="1" indent="0" algn="just">
              <a:buNone/>
            </a:pPr>
            <a:endParaRPr lang="es-MX" sz="1000" dirty="0"/>
          </a:p>
          <a:p>
            <a:pPr marL="0" lvl="1" indent="0" algn="just">
              <a:buNone/>
            </a:pPr>
            <a:endParaRPr lang="es-MX" sz="1000" dirty="0"/>
          </a:p>
          <a:p>
            <a:pPr marL="342900" lvl="1" indent="-342900" algn="just">
              <a:buAutoNum type="arabicPeriod"/>
            </a:pPr>
            <a:endParaRPr lang="es-MX" sz="1000" dirty="0"/>
          </a:p>
          <a:p>
            <a:pPr marL="342900" lvl="1" indent="-342900" algn="just">
              <a:buAutoNum type="arabicPeriod"/>
            </a:pPr>
            <a:endParaRPr lang="es-MX" sz="1000" dirty="0"/>
          </a:p>
          <a:p>
            <a:pPr algn="just"/>
            <a:endParaRPr lang="es-MX" sz="1300" dirty="0"/>
          </a:p>
        </p:txBody>
      </p:sp>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Demand planning process</a:t>
            </a:r>
            <a:endParaRPr lang="en-US" dirty="0">
              <a:solidFill>
                <a:schemeClr val="tx1">
                  <a:lumMod val="65000"/>
                  <a:lumOff val="35000"/>
                </a:schemeClr>
              </a:solidFill>
            </a:endParaRPr>
          </a:p>
        </p:txBody>
      </p:sp>
      <p:pic>
        <p:nvPicPr>
          <p:cNvPr id="4" name="Picture 3">
            <a:extLst>
              <a:ext uri="{FF2B5EF4-FFF2-40B4-BE49-F238E27FC236}">
                <a16:creationId xmlns:a16="http://schemas.microsoft.com/office/drawing/2014/main" id="{5624E7D6-B3B8-C105-4150-377F1B32E384}"/>
              </a:ext>
            </a:extLst>
          </p:cNvPr>
          <p:cNvPicPr>
            <a:picLocks noChangeAspect="1"/>
          </p:cNvPicPr>
          <p:nvPr/>
        </p:nvPicPr>
        <p:blipFill>
          <a:blip r:embed="rId3"/>
          <a:stretch>
            <a:fillRect/>
          </a:stretch>
        </p:blipFill>
        <p:spPr>
          <a:xfrm>
            <a:off x="191774" y="1404438"/>
            <a:ext cx="4600035" cy="2585484"/>
          </a:xfrm>
          <a:prstGeom prst="rect">
            <a:avLst/>
          </a:prstGeom>
        </p:spPr>
      </p:pic>
    </p:spTree>
    <p:extLst>
      <p:ext uri="{BB962C8B-B14F-4D97-AF65-F5344CB8AC3E}">
        <p14:creationId xmlns:p14="http://schemas.microsoft.com/office/powerpoint/2010/main" val="864850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SAP IBP(Integrated Business Planning)</a:t>
            </a:r>
            <a:br>
              <a:rPr lang="en-US" dirty="0"/>
            </a:br>
            <a:endParaRPr lang="en-US" dirty="0"/>
          </a:p>
        </p:txBody>
      </p:sp>
      <p:pic>
        <p:nvPicPr>
          <p:cNvPr id="6" name="Picture Placeholder 8"/>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t="61" b="61"/>
          <a:stretch/>
        </p:blipFill>
        <p:spPr>
          <a:prstGeom prst="rect">
            <a:avLst/>
          </a:prstGeom>
        </p:spPr>
      </p:pic>
    </p:spTree>
    <p:extLst>
      <p:ext uri="{BB962C8B-B14F-4D97-AF65-F5344CB8AC3E}">
        <p14:creationId xmlns:p14="http://schemas.microsoft.com/office/powerpoint/2010/main" val="1834768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Overview IBP</a:t>
            </a:r>
            <a:endParaRPr lang="en-US" dirty="0">
              <a:solidFill>
                <a:schemeClr val="tx1">
                  <a:lumMod val="65000"/>
                  <a:lumOff val="35000"/>
                </a:schemeClr>
              </a:solidFill>
            </a:endParaRPr>
          </a:p>
        </p:txBody>
      </p:sp>
      <p:sp>
        <p:nvSpPr>
          <p:cNvPr id="9" name="Text Placeholder 2">
            <a:extLst>
              <a:ext uri="{FF2B5EF4-FFF2-40B4-BE49-F238E27FC236}">
                <a16:creationId xmlns:a16="http://schemas.microsoft.com/office/drawing/2014/main" id="{21EE8EC9-070D-4DF0-8630-251C5FD45D67}"/>
              </a:ext>
            </a:extLst>
          </p:cNvPr>
          <p:cNvSpPr>
            <a:spLocks noGrp="1"/>
          </p:cNvSpPr>
          <p:nvPr>
            <p:ph type="body" sz="quarter" idx="10"/>
          </p:nvPr>
        </p:nvSpPr>
        <p:spPr>
          <a:xfrm>
            <a:off x="221282" y="3903260"/>
            <a:ext cx="8495999" cy="2630740"/>
          </a:xfrm>
        </p:spPr>
        <p:txBody>
          <a:bodyPr/>
          <a:lstStyle/>
          <a:p>
            <a:pPr marL="285750" lvl="0" indent="-285750">
              <a:buFont typeface="Arial" panose="020B0604020202020204" pitchFamily="34" charset="0"/>
              <a:buChar char="•"/>
            </a:pPr>
            <a:r>
              <a:rPr lang="en-US" sz="1200" dirty="0"/>
              <a:t>SAP IBP is a world-class, cloud-based supply chain solution</a:t>
            </a:r>
          </a:p>
          <a:p>
            <a:pPr marL="285750" lvl="0" indent="-285750">
              <a:buFont typeface="Arial" panose="020B0604020202020204" pitchFamily="34" charset="0"/>
              <a:buChar char="•"/>
            </a:pPr>
            <a:r>
              <a:rPr lang="en-US" sz="1400" dirty="0"/>
              <a:t>It provides several tools to generate forecasts for various scenarios or for specific parts of your business. You can use historical data and statistical forecasting algorithms. It allows you to improve the revenue cost accuracy, align inventory levels, and enhance profitability for a given product or channel.</a:t>
            </a:r>
            <a:endParaRPr lang="en-US" sz="1200" dirty="0"/>
          </a:p>
          <a:p>
            <a:pPr marL="285750" lvl="0" indent="-285750">
              <a:buFont typeface="Arial" panose="020B0604020202020204" pitchFamily="34" charset="0"/>
              <a:buChar char="•"/>
            </a:pPr>
            <a:r>
              <a:rPr lang="en-US" sz="1400" dirty="0"/>
              <a:t>Enables inventory reduction based on accurate forecasts</a:t>
            </a:r>
          </a:p>
          <a:p>
            <a:pPr marL="285750" lvl="0" indent="-285750">
              <a:buFont typeface="Arial" panose="020B0604020202020204" pitchFamily="34" charset="0"/>
              <a:buChar char="•"/>
            </a:pPr>
            <a:r>
              <a:rPr lang="en-US" sz="1400" dirty="0"/>
              <a:t>Helps you understand bias in your forecast </a:t>
            </a:r>
          </a:p>
          <a:p>
            <a:pPr marL="285750" lvl="0" indent="-285750">
              <a:buFont typeface="Arial" panose="020B0604020202020204" pitchFamily="34" charset="0"/>
              <a:buChar char="•"/>
            </a:pPr>
            <a:r>
              <a:rPr lang="en-US" sz="1400" dirty="0"/>
              <a:t>Combines classical demand planning and short-term demand sensing signals to supply planning processes – Deploys product more effectively, allowing for higher service levels</a:t>
            </a:r>
            <a:endParaRPr lang="es-MX" sz="1400" dirty="0"/>
          </a:p>
          <a:p>
            <a:r>
              <a:rPr lang="es-MX" sz="4000" dirty="0"/>
              <a:t> </a:t>
            </a:r>
            <a:endParaRPr lang="en-US" sz="36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342900" lvl="1" indent="-342900" algn="just">
              <a:buAutoNum type="arabicPeriod"/>
            </a:pPr>
            <a:endParaRPr lang="es-MX" sz="1100" dirty="0"/>
          </a:p>
          <a:p>
            <a:pPr marL="342900" lvl="1" indent="-342900" algn="just">
              <a:buAutoNum type="arabicPeriod"/>
            </a:pPr>
            <a:endParaRPr lang="es-MX" sz="1100" dirty="0"/>
          </a:p>
          <a:p>
            <a:pPr algn="just"/>
            <a:endParaRPr lang="es-MX" sz="1300" dirty="0"/>
          </a:p>
        </p:txBody>
      </p:sp>
      <p:pic>
        <p:nvPicPr>
          <p:cNvPr id="2" name="Picture 1">
            <a:extLst>
              <a:ext uri="{FF2B5EF4-FFF2-40B4-BE49-F238E27FC236}">
                <a16:creationId xmlns:a16="http://schemas.microsoft.com/office/drawing/2014/main" id="{38AB2810-630E-4676-B3AB-518DCDDDC758}"/>
              </a:ext>
            </a:extLst>
          </p:cNvPr>
          <p:cNvPicPr>
            <a:picLocks noChangeAspect="1"/>
          </p:cNvPicPr>
          <p:nvPr/>
        </p:nvPicPr>
        <p:blipFill>
          <a:blip r:embed="rId3"/>
          <a:stretch>
            <a:fillRect/>
          </a:stretch>
        </p:blipFill>
        <p:spPr>
          <a:xfrm>
            <a:off x="1037230" y="1350589"/>
            <a:ext cx="6105525" cy="2374711"/>
          </a:xfrm>
          <a:prstGeom prst="rect">
            <a:avLst/>
          </a:prstGeom>
        </p:spPr>
      </p:pic>
    </p:spTree>
    <p:extLst>
      <p:ext uri="{BB962C8B-B14F-4D97-AF65-F5344CB8AC3E}">
        <p14:creationId xmlns:p14="http://schemas.microsoft.com/office/powerpoint/2010/main" val="2228746306"/>
      </p:ext>
    </p:extLst>
  </p:cSld>
  <p:clrMapOvr>
    <a:masterClrMapping/>
  </p:clrMapOvr>
</p:sld>
</file>

<file path=ppt/theme/theme1.xml><?xml version="1.0" encoding="utf-8"?>
<a:theme xmlns:a="http://schemas.openxmlformats.org/drawingml/2006/main" name="SAP_2016_4x3_whit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4x3" id="{7066FEE9-A681-45D3-8800-1F18BD7979F4}" vid="{3F6294EC-20FA-4CAC-BEA1-A5114A8605BB}"/>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73492</TotalTime>
  <Words>5733</Words>
  <Application>Microsoft Office PowerPoint</Application>
  <PresentationFormat>On-screen Show (4:3)</PresentationFormat>
  <Paragraphs>154</Paragraphs>
  <Slides>37</Slides>
  <Notes>33</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Accura-Regular</vt:lpstr>
      <vt:lpstr>Arial</vt:lpstr>
      <vt:lpstr>Courier New</vt:lpstr>
      <vt:lpstr>Symbol</vt:lpstr>
      <vt:lpstr>Wingdings</vt:lpstr>
      <vt:lpstr>Wingdings</vt:lpstr>
      <vt:lpstr>SAP_2016_4x3_white</vt:lpstr>
      <vt:lpstr>Introduction to  SAP IBP and Gradient Boosting</vt:lpstr>
      <vt:lpstr>Objetives</vt:lpstr>
      <vt:lpstr>SAP IBP at Danone</vt:lpstr>
      <vt:lpstr>Demand planning process</vt:lpstr>
      <vt:lpstr>Demand planning process</vt:lpstr>
      <vt:lpstr>IBP Forecast Models</vt:lpstr>
      <vt:lpstr>Demand planning process</vt:lpstr>
      <vt:lpstr>SAP IBP(Integrated Business Planning) </vt:lpstr>
      <vt:lpstr>Overview IBP</vt:lpstr>
      <vt:lpstr>Forecast methods</vt:lpstr>
      <vt:lpstr>IBP Forecast methods</vt:lpstr>
      <vt:lpstr>Measuring forecast accuracy</vt:lpstr>
      <vt:lpstr>IBP Data cleansing</vt:lpstr>
      <vt:lpstr>Overview IBP</vt:lpstr>
      <vt:lpstr>Aplicaciones FIORI</vt:lpstr>
      <vt:lpstr>Excel</vt:lpstr>
      <vt:lpstr>Excel: Example Planning View</vt:lpstr>
      <vt:lpstr>Gradient Boosting</vt:lpstr>
      <vt:lpstr>Gradient Boosting with IBP example</vt:lpstr>
      <vt:lpstr>Gradient Boosting with IBP example</vt:lpstr>
      <vt:lpstr>Gradient Boosting with IBP example</vt:lpstr>
      <vt:lpstr>Gradient Boosting with IBP example</vt:lpstr>
      <vt:lpstr>Data cleansing based on variant test</vt:lpstr>
      <vt:lpstr>Data Cleansing using IQR(Interquartiles) </vt:lpstr>
      <vt:lpstr>Gradient Boosting with IBP example</vt:lpstr>
      <vt:lpstr>Gradient Boosting with IBP example</vt:lpstr>
      <vt:lpstr>Gradient Boosting with IBP example</vt:lpstr>
      <vt:lpstr>Gradient Boosting with IBP example</vt:lpstr>
      <vt:lpstr>Gradient Boosting with IBP example</vt:lpstr>
      <vt:lpstr>Gradient Boosting with IBP example</vt:lpstr>
      <vt:lpstr>Gradient Boosting with IBP example</vt:lpstr>
      <vt:lpstr>Gradient Boosting with IBP example</vt:lpstr>
      <vt:lpstr>Gradient Boosting with IBP example</vt:lpstr>
      <vt:lpstr>Gradient Boosting with IBP example</vt:lpstr>
      <vt:lpstr>Gradient Boosting with IBP example</vt:lpstr>
      <vt:lpstr>Gradient Boosting with IBP example</vt:lpstr>
      <vt:lpstr>Thank you! Carlos Estevez carlos@estevez.do   </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Corporate PPT Template</dc:title>
  <dc:creator>SAP</dc:creator>
  <cp:keywords>2016/4:3</cp:keywords>
  <cp:lastModifiedBy>Carlos Estevez</cp:lastModifiedBy>
  <cp:revision>631</cp:revision>
  <dcterms:created xsi:type="dcterms:W3CDTF">2015-10-01T12:54:03Z</dcterms:created>
  <dcterms:modified xsi:type="dcterms:W3CDTF">2023-02-16T03:03:45Z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